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66" r:id="rId3"/>
    <p:sldId id="257" r:id="rId4"/>
    <p:sldId id="258" r:id="rId5"/>
    <p:sldId id="259" r:id="rId6"/>
    <p:sldId id="260" r:id="rId7"/>
    <p:sldId id="261" r:id="rId8"/>
    <p:sldId id="262" r:id="rId9"/>
    <p:sldId id="263" r:id="rId10"/>
    <p:sldId id="264" r:id="rId11"/>
    <p:sldId id="265" r:id="rId12"/>
  </p:sldIdLst>
  <p:sldSz cx="14630400" cy="8229600"/>
  <p:notesSz cx="8229600" cy="14630400"/>
  <p:embeddedFontLst>
    <p:embeddedFont>
      <p:font typeface="Quattrocento" panose="02020502030000000404" pitchFamily="18"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5" d="100"/>
          <a:sy n="75" d="100"/>
        </p:scale>
        <p:origin x="370"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2794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930849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sv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5.svg"/><Relationship Id="rId5" Type="http://schemas.openxmlformats.org/officeDocument/2006/relationships/image" Target="../media/image9.sv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sv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431392"/>
            <a:ext cx="7468553" cy="1408033"/>
          </a:xfrm>
          <a:prstGeom prst="rect">
            <a:avLst/>
          </a:prstGeom>
          <a:noFill/>
          <a:ln/>
        </p:spPr>
        <p:txBody>
          <a:bodyPr wrap="square" lIns="0" tIns="0" rIns="0" bIns="0" rtlCol="0" anchor="t"/>
          <a:lstStyle/>
          <a:p>
            <a:pPr marL="0" indent="0" algn="l">
              <a:lnSpc>
                <a:spcPts val="5500"/>
              </a:lnSpc>
              <a:buNone/>
            </a:pPr>
            <a:r>
              <a:rPr lang="en-US" sz="4400" dirty="0">
                <a:solidFill>
                  <a:schemeClr val="accent2">
                    <a:lumMod val="20000"/>
                    <a:lumOff val="80000"/>
                  </a:schemeClr>
                </a:solidFill>
                <a:latin typeface="Quattrocento" pitchFamily="34" charset="0"/>
                <a:ea typeface="Quattrocento" pitchFamily="34" charset="-122"/>
                <a:cs typeface="Quattrocento" pitchFamily="34" charset="-120"/>
              </a:rPr>
              <a:t>AI-Enabled</a:t>
            </a:r>
            <a:r>
              <a:rPr lang="en-US" sz="4400" dirty="0">
                <a:solidFill>
                  <a:srgbClr val="FFD9BE"/>
                </a:solidFill>
                <a:latin typeface="Quattrocento" pitchFamily="34" charset="0"/>
                <a:ea typeface="Quattrocento" pitchFamily="34" charset="-122"/>
                <a:cs typeface="Quattrocento" pitchFamily="34" charset="-120"/>
              </a:rPr>
              <a:t> </a:t>
            </a:r>
            <a:r>
              <a:rPr lang="en-US" sz="4400" dirty="0">
                <a:solidFill>
                  <a:schemeClr val="accent2">
                    <a:lumMod val="20000"/>
                    <a:lumOff val="80000"/>
                  </a:schemeClr>
                </a:solidFill>
                <a:latin typeface="Quattrocento" pitchFamily="34" charset="0"/>
                <a:ea typeface="Quattrocento" pitchFamily="34" charset="-122"/>
                <a:cs typeface="Quattrocento" pitchFamily="34" charset="-120"/>
              </a:rPr>
              <a:t>B2B Construction &amp; Architecture Project Management System</a:t>
            </a:r>
            <a:endParaRPr lang="en-US" sz="4400" dirty="0">
              <a:solidFill>
                <a:schemeClr val="accent2">
                  <a:lumMod val="20000"/>
                  <a:lumOff val="80000"/>
                </a:schemeClr>
              </a:solidFill>
            </a:endParaRPr>
          </a:p>
        </p:txBody>
      </p:sp>
      <p:sp>
        <p:nvSpPr>
          <p:cNvPr id="5" name="TextBox 4"/>
          <p:cNvSpPr txBox="1"/>
          <p:nvPr/>
        </p:nvSpPr>
        <p:spPr>
          <a:xfrm>
            <a:off x="11146220" y="4775550"/>
            <a:ext cx="2963917" cy="923330"/>
          </a:xfrm>
          <a:prstGeom prst="rect">
            <a:avLst/>
          </a:prstGeom>
          <a:noFill/>
        </p:spPr>
        <p:txBody>
          <a:bodyPr wrap="square" rtlCol="0">
            <a:spAutoFit/>
          </a:bodyPr>
          <a:lstStyle/>
          <a:p>
            <a:r>
              <a:rPr lang="en-IN" dirty="0">
                <a:solidFill>
                  <a:schemeClr val="accent2">
                    <a:lumMod val="20000"/>
                    <a:lumOff val="80000"/>
                  </a:schemeClr>
                </a:solidFill>
              </a:rPr>
              <a:t>A. MAGHIMA LAKSHMI ,</a:t>
            </a:r>
          </a:p>
          <a:p>
            <a:r>
              <a:rPr lang="en-IN" dirty="0">
                <a:solidFill>
                  <a:schemeClr val="accent2">
                    <a:lumMod val="20000"/>
                    <a:lumOff val="80000"/>
                  </a:schemeClr>
                </a:solidFill>
              </a:rPr>
              <a:t>R. REENA JENIFER ,</a:t>
            </a:r>
          </a:p>
          <a:p>
            <a:r>
              <a:rPr lang="en-IN" dirty="0">
                <a:solidFill>
                  <a:schemeClr val="accent2">
                    <a:lumMod val="20000"/>
                    <a:lumOff val="80000"/>
                  </a:schemeClr>
                </a:solidFill>
              </a:rPr>
              <a:t>From B.TECH ( AI &amp; DS).</a:t>
            </a:r>
          </a:p>
        </p:txBody>
      </p:sp>
      <p:pic>
        <p:nvPicPr>
          <p:cNvPr id="4" name="Picture 3"/>
          <p:cNvPicPr>
            <a:picLocks noChangeAspect="1"/>
          </p:cNvPicPr>
          <p:nvPr/>
        </p:nvPicPr>
        <p:blipFill>
          <a:blip r:embed="rId4"/>
          <a:stretch>
            <a:fillRect/>
          </a:stretch>
        </p:blipFill>
        <p:spPr>
          <a:xfrm>
            <a:off x="12475030" y="7786516"/>
            <a:ext cx="2155370" cy="44308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2025610" y="1371243"/>
            <a:ext cx="3832979" cy="478988"/>
          </a:xfrm>
          <a:prstGeom prst="rect">
            <a:avLst/>
          </a:prstGeom>
          <a:noFill/>
          <a:ln/>
        </p:spPr>
        <p:txBody>
          <a:bodyPr wrap="none" lIns="0" tIns="0" rIns="0" bIns="0" rtlCol="0" anchor="t"/>
          <a:lstStyle/>
          <a:p>
            <a:pPr marL="0" indent="0" algn="l">
              <a:lnSpc>
                <a:spcPts val="3750"/>
              </a:lnSpc>
              <a:buNone/>
            </a:pPr>
            <a:r>
              <a:rPr lang="en-US" sz="3000" dirty="0">
                <a:solidFill>
                  <a:srgbClr val="FFD9BE"/>
                </a:solidFill>
                <a:latin typeface="Quattrocento" pitchFamily="34" charset="0"/>
                <a:ea typeface="Quattrocento" pitchFamily="34" charset="-122"/>
                <a:cs typeface="Quattrocento" pitchFamily="34" charset="-120"/>
              </a:rPr>
              <a:t>Module Descriptions</a:t>
            </a:r>
            <a:endParaRPr lang="en-US" sz="3000" dirty="0"/>
          </a:p>
        </p:txBody>
      </p:sp>
      <p:pic>
        <p:nvPicPr>
          <p:cNvPr id="3" name="Image 0" descr="preencoded.png"/>
          <p:cNvPicPr>
            <a:picLocks noChangeAspect="1"/>
          </p:cNvPicPr>
          <p:nvPr/>
        </p:nvPicPr>
        <p:blipFill>
          <a:blip r:embed="rId3"/>
          <a:stretch>
            <a:fillRect/>
          </a:stretch>
        </p:blipFill>
        <p:spPr>
          <a:xfrm>
            <a:off x="2025610" y="2141101"/>
            <a:ext cx="3444359" cy="4592479"/>
          </a:xfrm>
          <a:prstGeom prst="rect">
            <a:avLst/>
          </a:prstGeom>
        </p:spPr>
      </p:pic>
      <p:sp>
        <p:nvSpPr>
          <p:cNvPr id="4" name="Shape 1"/>
          <p:cNvSpPr/>
          <p:nvPr/>
        </p:nvSpPr>
        <p:spPr>
          <a:xfrm>
            <a:off x="5875020" y="2432685"/>
            <a:ext cx="2171819" cy="2058710"/>
          </a:xfrm>
          <a:prstGeom prst="roundRect">
            <a:avLst>
              <a:gd name="adj" fmla="val 5330"/>
            </a:avLst>
          </a:prstGeom>
          <a:solidFill>
            <a:srgbClr val="123332"/>
          </a:solidFill>
          <a:ln/>
        </p:spPr>
      </p:sp>
      <p:sp>
        <p:nvSpPr>
          <p:cNvPr id="5" name="Shape 2"/>
          <p:cNvSpPr/>
          <p:nvPr/>
        </p:nvSpPr>
        <p:spPr>
          <a:xfrm>
            <a:off x="5875020" y="2409825"/>
            <a:ext cx="2171819" cy="91440"/>
          </a:xfrm>
          <a:prstGeom prst="roundRect">
            <a:avLst>
              <a:gd name="adj" fmla="val 26723"/>
            </a:avLst>
          </a:prstGeom>
          <a:solidFill>
            <a:srgbClr val="EF9C82"/>
          </a:solidFill>
          <a:ln/>
        </p:spPr>
      </p:sp>
      <p:sp>
        <p:nvSpPr>
          <p:cNvPr id="6" name="Shape 3"/>
          <p:cNvSpPr/>
          <p:nvPr/>
        </p:nvSpPr>
        <p:spPr>
          <a:xfrm>
            <a:off x="6716554" y="2188369"/>
            <a:ext cx="488633" cy="488633"/>
          </a:xfrm>
          <a:prstGeom prst="roundRect">
            <a:avLst>
              <a:gd name="adj" fmla="val 187134"/>
            </a:avLst>
          </a:prstGeom>
          <a:solidFill>
            <a:srgbClr val="EF9C82"/>
          </a:solidFill>
          <a:ln/>
        </p:spPr>
      </p:sp>
      <p:sp>
        <p:nvSpPr>
          <p:cNvPr id="7" name="Text 4"/>
          <p:cNvSpPr/>
          <p:nvPr/>
        </p:nvSpPr>
        <p:spPr>
          <a:xfrm>
            <a:off x="6060758" y="2839879"/>
            <a:ext cx="1800344" cy="239554"/>
          </a:xfrm>
          <a:prstGeom prst="rect">
            <a:avLst/>
          </a:prstGeom>
          <a:noFill/>
          <a:ln/>
        </p:spPr>
        <p:txBody>
          <a:bodyPr wrap="none" lIns="0" tIns="0" rIns="0" bIns="0" rtlCol="0" anchor="t"/>
          <a:lstStyle/>
          <a:p>
            <a:pPr marL="0" indent="0" algn="l">
              <a:lnSpc>
                <a:spcPts val="1850"/>
              </a:lnSpc>
              <a:buNone/>
            </a:pPr>
            <a:r>
              <a:rPr lang="en-US" sz="1500" dirty="0">
                <a:solidFill>
                  <a:srgbClr val="F9EEE7"/>
                </a:solidFill>
                <a:latin typeface="Quattrocento" pitchFamily="34" charset="0"/>
                <a:ea typeface="Quattrocento" pitchFamily="34" charset="-122"/>
                <a:cs typeface="Quattrocento" pitchFamily="34" charset="-120"/>
              </a:rPr>
              <a:t>Project Dashboard</a:t>
            </a:r>
            <a:endParaRPr lang="en-US" sz="1500" dirty="0"/>
          </a:p>
        </p:txBody>
      </p:sp>
      <p:sp>
        <p:nvSpPr>
          <p:cNvPr id="8" name="Text 5"/>
          <p:cNvSpPr/>
          <p:nvPr/>
        </p:nvSpPr>
        <p:spPr>
          <a:xfrm>
            <a:off x="6060758" y="3190280"/>
            <a:ext cx="1800344" cy="1094780"/>
          </a:xfrm>
          <a:prstGeom prst="rect">
            <a:avLst/>
          </a:prstGeom>
          <a:noFill/>
          <a:ln/>
        </p:spPr>
        <p:txBody>
          <a:bodyPr wrap="squar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Real-time KPIs, progress, and alerts with customizable views for engineers and architects.</a:t>
            </a:r>
            <a:endParaRPr lang="en-US" sz="1250" dirty="0"/>
          </a:p>
        </p:txBody>
      </p:sp>
      <p:sp>
        <p:nvSpPr>
          <p:cNvPr id="9" name="Shape 6"/>
          <p:cNvSpPr/>
          <p:nvPr/>
        </p:nvSpPr>
        <p:spPr>
          <a:xfrm>
            <a:off x="8157686" y="2432685"/>
            <a:ext cx="2171819" cy="2058710"/>
          </a:xfrm>
          <a:prstGeom prst="roundRect">
            <a:avLst>
              <a:gd name="adj" fmla="val 5330"/>
            </a:avLst>
          </a:prstGeom>
          <a:solidFill>
            <a:srgbClr val="123332"/>
          </a:solidFill>
          <a:ln/>
        </p:spPr>
      </p:sp>
      <p:sp>
        <p:nvSpPr>
          <p:cNvPr id="10" name="Shape 7"/>
          <p:cNvSpPr/>
          <p:nvPr/>
        </p:nvSpPr>
        <p:spPr>
          <a:xfrm>
            <a:off x="8157686" y="2409825"/>
            <a:ext cx="2171819" cy="91440"/>
          </a:xfrm>
          <a:prstGeom prst="roundRect">
            <a:avLst>
              <a:gd name="adj" fmla="val 26723"/>
            </a:avLst>
          </a:prstGeom>
          <a:solidFill>
            <a:srgbClr val="EF9C82"/>
          </a:solidFill>
          <a:ln/>
        </p:spPr>
      </p:sp>
      <p:sp>
        <p:nvSpPr>
          <p:cNvPr id="11" name="Shape 8"/>
          <p:cNvSpPr/>
          <p:nvPr/>
        </p:nvSpPr>
        <p:spPr>
          <a:xfrm>
            <a:off x="8999220" y="2188369"/>
            <a:ext cx="488633" cy="488633"/>
          </a:xfrm>
          <a:prstGeom prst="roundRect">
            <a:avLst>
              <a:gd name="adj" fmla="val 187134"/>
            </a:avLst>
          </a:prstGeom>
          <a:solidFill>
            <a:srgbClr val="EF9C82"/>
          </a:solidFill>
          <a:ln/>
        </p:spPr>
      </p:sp>
      <p:sp>
        <p:nvSpPr>
          <p:cNvPr id="12" name="Text 9"/>
          <p:cNvSpPr/>
          <p:nvPr/>
        </p:nvSpPr>
        <p:spPr>
          <a:xfrm>
            <a:off x="8343424" y="2839879"/>
            <a:ext cx="1800344" cy="479108"/>
          </a:xfrm>
          <a:prstGeom prst="rect">
            <a:avLst/>
          </a:prstGeom>
          <a:noFill/>
          <a:ln/>
        </p:spPr>
        <p:txBody>
          <a:bodyPr wrap="square" lIns="0" tIns="0" rIns="0" bIns="0" rtlCol="0" anchor="t"/>
          <a:lstStyle/>
          <a:p>
            <a:pPr marL="0" indent="0" algn="l">
              <a:lnSpc>
                <a:spcPts val="1850"/>
              </a:lnSpc>
              <a:buNone/>
            </a:pPr>
            <a:r>
              <a:rPr lang="en-US" sz="1500" dirty="0">
                <a:solidFill>
                  <a:srgbClr val="F9EEE7"/>
                </a:solidFill>
                <a:latin typeface="Quattrocento" pitchFamily="34" charset="0"/>
                <a:ea typeface="Quattrocento" pitchFamily="34" charset="-122"/>
                <a:cs typeface="Quattrocento" pitchFamily="34" charset="-120"/>
              </a:rPr>
              <a:t>Scheduling &amp; Resource Planner</a:t>
            </a:r>
            <a:endParaRPr lang="en-US" sz="1500" dirty="0"/>
          </a:p>
        </p:txBody>
      </p:sp>
      <p:sp>
        <p:nvSpPr>
          <p:cNvPr id="13" name="Text 10"/>
          <p:cNvSpPr/>
          <p:nvPr/>
        </p:nvSpPr>
        <p:spPr>
          <a:xfrm>
            <a:off x="8343424" y="3429833"/>
            <a:ext cx="1800344" cy="875824"/>
          </a:xfrm>
          <a:prstGeom prst="rect">
            <a:avLst/>
          </a:prstGeom>
          <a:noFill/>
          <a:ln/>
        </p:spPr>
        <p:txBody>
          <a:bodyPr wrap="squar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AI-assisted schedules, clash detection, and crew allocation suggestions.</a:t>
            </a:r>
            <a:endParaRPr lang="en-US" sz="1250" dirty="0"/>
          </a:p>
        </p:txBody>
      </p:sp>
      <p:sp>
        <p:nvSpPr>
          <p:cNvPr id="14" name="Shape 11"/>
          <p:cNvSpPr/>
          <p:nvPr/>
        </p:nvSpPr>
        <p:spPr>
          <a:xfrm>
            <a:off x="10440352" y="2432685"/>
            <a:ext cx="2171938" cy="2058710"/>
          </a:xfrm>
          <a:prstGeom prst="roundRect">
            <a:avLst>
              <a:gd name="adj" fmla="val 5330"/>
            </a:avLst>
          </a:prstGeom>
          <a:solidFill>
            <a:srgbClr val="123332"/>
          </a:solidFill>
          <a:ln/>
        </p:spPr>
      </p:sp>
      <p:sp>
        <p:nvSpPr>
          <p:cNvPr id="15" name="Shape 12"/>
          <p:cNvSpPr/>
          <p:nvPr/>
        </p:nvSpPr>
        <p:spPr>
          <a:xfrm>
            <a:off x="10440352" y="2409825"/>
            <a:ext cx="2171938" cy="91440"/>
          </a:xfrm>
          <a:prstGeom prst="roundRect">
            <a:avLst>
              <a:gd name="adj" fmla="val 26723"/>
            </a:avLst>
          </a:prstGeom>
          <a:solidFill>
            <a:srgbClr val="EF9C82"/>
          </a:solidFill>
          <a:ln/>
        </p:spPr>
      </p:sp>
      <p:sp>
        <p:nvSpPr>
          <p:cNvPr id="16" name="Shape 13"/>
          <p:cNvSpPr/>
          <p:nvPr/>
        </p:nvSpPr>
        <p:spPr>
          <a:xfrm>
            <a:off x="11282005" y="2188369"/>
            <a:ext cx="488633" cy="488633"/>
          </a:xfrm>
          <a:prstGeom prst="roundRect">
            <a:avLst>
              <a:gd name="adj" fmla="val 187134"/>
            </a:avLst>
          </a:prstGeom>
          <a:solidFill>
            <a:srgbClr val="EF9C82"/>
          </a:solidFill>
          <a:ln/>
        </p:spPr>
      </p:sp>
      <p:sp>
        <p:nvSpPr>
          <p:cNvPr id="17" name="Text 14"/>
          <p:cNvSpPr/>
          <p:nvPr/>
        </p:nvSpPr>
        <p:spPr>
          <a:xfrm>
            <a:off x="10626090" y="2839879"/>
            <a:ext cx="1800463" cy="479108"/>
          </a:xfrm>
          <a:prstGeom prst="rect">
            <a:avLst/>
          </a:prstGeom>
          <a:noFill/>
          <a:ln/>
        </p:spPr>
        <p:txBody>
          <a:bodyPr wrap="square" lIns="0" tIns="0" rIns="0" bIns="0" rtlCol="0" anchor="t"/>
          <a:lstStyle/>
          <a:p>
            <a:pPr marL="0" indent="0" algn="l">
              <a:lnSpc>
                <a:spcPts val="1850"/>
              </a:lnSpc>
              <a:buNone/>
            </a:pPr>
            <a:r>
              <a:rPr lang="en-US" sz="1500" dirty="0">
                <a:solidFill>
                  <a:srgbClr val="F9EEE7"/>
                </a:solidFill>
                <a:latin typeface="Quattrocento" pitchFamily="34" charset="0"/>
                <a:ea typeface="Quattrocento" pitchFamily="34" charset="-122"/>
                <a:cs typeface="Quattrocento" pitchFamily="34" charset="-120"/>
              </a:rPr>
              <a:t>Cost &amp; Contract Manager</a:t>
            </a:r>
            <a:endParaRPr lang="en-US" sz="1500" dirty="0"/>
          </a:p>
        </p:txBody>
      </p:sp>
      <p:sp>
        <p:nvSpPr>
          <p:cNvPr id="18" name="Text 15"/>
          <p:cNvSpPr/>
          <p:nvPr/>
        </p:nvSpPr>
        <p:spPr>
          <a:xfrm>
            <a:off x="10626090" y="3429833"/>
            <a:ext cx="1800463" cy="875824"/>
          </a:xfrm>
          <a:prstGeom prst="rect">
            <a:avLst/>
          </a:prstGeom>
          <a:noFill/>
          <a:ln/>
        </p:spPr>
        <p:txBody>
          <a:bodyPr wrap="squar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Estimate modeling, change-order tracking, and supplier invoicing workflows.</a:t>
            </a:r>
            <a:endParaRPr lang="en-US" sz="1250" dirty="0"/>
          </a:p>
        </p:txBody>
      </p:sp>
      <p:sp>
        <p:nvSpPr>
          <p:cNvPr id="19" name="Shape 16"/>
          <p:cNvSpPr/>
          <p:nvPr/>
        </p:nvSpPr>
        <p:spPr>
          <a:xfrm>
            <a:off x="5875020" y="4846558"/>
            <a:ext cx="2171819" cy="1839754"/>
          </a:xfrm>
          <a:prstGeom prst="roundRect">
            <a:avLst>
              <a:gd name="adj" fmla="val 5964"/>
            </a:avLst>
          </a:prstGeom>
          <a:solidFill>
            <a:srgbClr val="123332"/>
          </a:solidFill>
          <a:ln/>
        </p:spPr>
      </p:sp>
      <p:sp>
        <p:nvSpPr>
          <p:cNvPr id="20" name="Shape 17"/>
          <p:cNvSpPr/>
          <p:nvPr/>
        </p:nvSpPr>
        <p:spPr>
          <a:xfrm>
            <a:off x="5875020" y="4823698"/>
            <a:ext cx="2171819" cy="91440"/>
          </a:xfrm>
          <a:prstGeom prst="roundRect">
            <a:avLst>
              <a:gd name="adj" fmla="val 26723"/>
            </a:avLst>
          </a:prstGeom>
          <a:solidFill>
            <a:srgbClr val="EF9C82"/>
          </a:solidFill>
          <a:ln/>
        </p:spPr>
      </p:sp>
      <p:sp>
        <p:nvSpPr>
          <p:cNvPr id="21" name="Shape 18"/>
          <p:cNvSpPr/>
          <p:nvPr/>
        </p:nvSpPr>
        <p:spPr>
          <a:xfrm>
            <a:off x="6716554" y="4602242"/>
            <a:ext cx="488633" cy="488633"/>
          </a:xfrm>
          <a:prstGeom prst="roundRect">
            <a:avLst>
              <a:gd name="adj" fmla="val 187134"/>
            </a:avLst>
          </a:prstGeom>
          <a:solidFill>
            <a:srgbClr val="EF9C82"/>
          </a:solidFill>
          <a:ln/>
        </p:spPr>
      </p:sp>
      <p:sp>
        <p:nvSpPr>
          <p:cNvPr id="22" name="Text 19"/>
          <p:cNvSpPr/>
          <p:nvPr/>
        </p:nvSpPr>
        <p:spPr>
          <a:xfrm>
            <a:off x="6060758" y="5253752"/>
            <a:ext cx="1800344" cy="479108"/>
          </a:xfrm>
          <a:prstGeom prst="rect">
            <a:avLst/>
          </a:prstGeom>
          <a:noFill/>
          <a:ln/>
        </p:spPr>
        <p:txBody>
          <a:bodyPr wrap="square" lIns="0" tIns="0" rIns="0" bIns="0" rtlCol="0" anchor="t"/>
          <a:lstStyle/>
          <a:p>
            <a:pPr marL="0" indent="0" algn="l">
              <a:lnSpc>
                <a:spcPts val="1850"/>
              </a:lnSpc>
              <a:buNone/>
            </a:pPr>
            <a:r>
              <a:rPr lang="en-US" sz="1500" dirty="0">
                <a:solidFill>
                  <a:srgbClr val="F9EEE7"/>
                </a:solidFill>
                <a:latin typeface="Quattrocento" pitchFamily="34" charset="0"/>
                <a:ea typeface="Quattrocento" pitchFamily="34" charset="-122"/>
                <a:cs typeface="Quattrocento" pitchFamily="34" charset="-120"/>
              </a:rPr>
              <a:t>Document &amp; BIM Hub</a:t>
            </a:r>
            <a:endParaRPr lang="en-US" sz="1500" dirty="0"/>
          </a:p>
        </p:txBody>
      </p:sp>
      <p:sp>
        <p:nvSpPr>
          <p:cNvPr id="23" name="Text 20"/>
          <p:cNvSpPr/>
          <p:nvPr/>
        </p:nvSpPr>
        <p:spPr>
          <a:xfrm>
            <a:off x="6060758" y="5843707"/>
            <a:ext cx="1800344" cy="656868"/>
          </a:xfrm>
          <a:prstGeom prst="rect">
            <a:avLst/>
          </a:prstGeom>
          <a:noFill/>
          <a:ln/>
        </p:spPr>
        <p:txBody>
          <a:bodyPr wrap="squar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Central repository for drawings, versions, and linked metadata.</a:t>
            </a:r>
            <a:endParaRPr lang="en-US" sz="1250" dirty="0"/>
          </a:p>
        </p:txBody>
      </p:sp>
      <p:sp>
        <p:nvSpPr>
          <p:cNvPr id="24" name="Shape 21"/>
          <p:cNvSpPr/>
          <p:nvPr/>
        </p:nvSpPr>
        <p:spPr>
          <a:xfrm>
            <a:off x="8157686" y="4846558"/>
            <a:ext cx="2171819" cy="1839754"/>
          </a:xfrm>
          <a:prstGeom prst="roundRect">
            <a:avLst>
              <a:gd name="adj" fmla="val 5964"/>
            </a:avLst>
          </a:prstGeom>
          <a:solidFill>
            <a:srgbClr val="123332"/>
          </a:solidFill>
          <a:ln/>
        </p:spPr>
      </p:sp>
      <p:sp>
        <p:nvSpPr>
          <p:cNvPr id="25" name="Shape 22"/>
          <p:cNvSpPr/>
          <p:nvPr/>
        </p:nvSpPr>
        <p:spPr>
          <a:xfrm>
            <a:off x="8157686" y="4823698"/>
            <a:ext cx="2171819" cy="91440"/>
          </a:xfrm>
          <a:prstGeom prst="roundRect">
            <a:avLst>
              <a:gd name="adj" fmla="val 26723"/>
            </a:avLst>
          </a:prstGeom>
          <a:solidFill>
            <a:srgbClr val="EF9C82"/>
          </a:solidFill>
          <a:ln/>
        </p:spPr>
      </p:sp>
      <p:sp>
        <p:nvSpPr>
          <p:cNvPr id="26" name="Shape 23"/>
          <p:cNvSpPr/>
          <p:nvPr/>
        </p:nvSpPr>
        <p:spPr>
          <a:xfrm>
            <a:off x="8999220" y="4602242"/>
            <a:ext cx="488633" cy="488633"/>
          </a:xfrm>
          <a:prstGeom prst="roundRect">
            <a:avLst>
              <a:gd name="adj" fmla="val 187134"/>
            </a:avLst>
          </a:prstGeom>
          <a:solidFill>
            <a:srgbClr val="EF9C82"/>
          </a:solidFill>
          <a:ln/>
        </p:spPr>
      </p:sp>
      <p:sp>
        <p:nvSpPr>
          <p:cNvPr id="27" name="Text 24"/>
          <p:cNvSpPr/>
          <p:nvPr/>
        </p:nvSpPr>
        <p:spPr>
          <a:xfrm>
            <a:off x="8343424" y="5253752"/>
            <a:ext cx="1800344" cy="239554"/>
          </a:xfrm>
          <a:prstGeom prst="rect">
            <a:avLst/>
          </a:prstGeom>
          <a:noFill/>
          <a:ln/>
        </p:spPr>
        <p:txBody>
          <a:bodyPr wrap="none" lIns="0" tIns="0" rIns="0" bIns="0" rtlCol="0" anchor="t"/>
          <a:lstStyle/>
          <a:p>
            <a:pPr marL="0" indent="0" algn="l">
              <a:lnSpc>
                <a:spcPts val="1850"/>
              </a:lnSpc>
              <a:buNone/>
            </a:pPr>
            <a:r>
              <a:rPr lang="en-US" sz="1500" dirty="0">
                <a:solidFill>
                  <a:srgbClr val="F9EEE7"/>
                </a:solidFill>
                <a:latin typeface="Quattrocento" pitchFamily="34" charset="0"/>
                <a:ea typeface="Quattrocento" pitchFamily="34" charset="-122"/>
                <a:cs typeface="Quattrocento" pitchFamily="34" charset="-120"/>
              </a:rPr>
              <a:t>Client Portal &amp; CRM</a:t>
            </a:r>
            <a:endParaRPr lang="en-US" sz="1500" dirty="0"/>
          </a:p>
        </p:txBody>
      </p:sp>
      <p:sp>
        <p:nvSpPr>
          <p:cNvPr id="28" name="Text 25"/>
          <p:cNvSpPr/>
          <p:nvPr/>
        </p:nvSpPr>
        <p:spPr>
          <a:xfrm>
            <a:off x="8343424" y="5604153"/>
            <a:ext cx="1800344" cy="875824"/>
          </a:xfrm>
          <a:prstGeom prst="rect">
            <a:avLst/>
          </a:prstGeom>
          <a:noFill/>
          <a:ln/>
        </p:spPr>
        <p:txBody>
          <a:bodyPr wrap="squar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Customer-facing milestones, approvals, and communication history.</a:t>
            </a:r>
            <a:endParaRPr lang="en-US" sz="1250" dirty="0"/>
          </a:p>
        </p:txBody>
      </p:sp>
      <p:sp>
        <p:nvSpPr>
          <p:cNvPr id="29" name="Shape 26"/>
          <p:cNvSpPr/>
          <p:nvPr/>
        </p:nvSpPr>
        <p:spPr>
          <a:xfrm>
            <a:off x="10440352" y="4846558"/>
            <a:ext cx="2171938" cy="1839754"/>
          </a:xfrm>
          <a:prstGeom prst="roundRect">
            <a:avLst>
              <a:gd name="adj" fmla="val 5964"/>
            </a:avLst>
          </a:prstGeom>
          <a:solidFill>
            <a:srgbClr val="123332"/>
          </a:solidFill>
          <a:ln/>
        </p:spPr>
      </p:sp>
      <p:sp>
        <p:nvSpPr>
          <p:cNvPr id="30" name="Shape 27"/>
          <p:cNvSpPr/>
          <p:nvPr/>
        </p:nvSpPr>
        <p:spPr>
          <a:xfrm>
            <a:off x="10440352" y="4823698"/>
            <a:ext cx="2171938" cy="91440"/>
          </a:xfrm>
          <a:prstGeom prst="roundRect">
            <a:avLst>
              <a:gd name="adj" fmla="val 26723"/>
            </a:avLst>
          </a:prstGeom>
          <a:solidFill>
            <a:srgbClr val="EF9C82"/>
          </a:solidFill>
          <a:ln/>
        </p:spPr>
      </p:sp>
      <p:sp>
        <p:nvSpPr>
          <p:cNvPr id="31" name="Shape 28"/>
          <p:cNvSpPr/>
          <p:nvPr/>
        </p:nvSpPr>
        <p:spPr>
          <a:xfrm>
            <a:off x="11282005" y="4602242"/>
            <a:ext cx="488633" cy="488633"/>
          </a:xfrm>
          <a:prstGeom prst="roundRect">
            <a:avLst>
              <a:gd name="adj" fmla="val 187134"/>
            </a:avLst>
          </a:prstGeom>
          <a:solidFill>
            <a:srgbClr val="EF9C82"/>
          </a:solidFill>
          <a:ln/>
        </p:spPr>
      </p:sp>
      <p:sp>
        <p:nvSpPr>
          <p:cNvPr id="32" name="Text 29"/>
          <p:cNvSpPr/>
          <p:nvPr/>
        </p:nvSpPr>
        <p:spPr>
          <a:xfrm>
            <a:off x="10626090" y="5253752"/>
            <a:ext cx="1800463" cy="239554"/>
          </a:xfrm>
          <a:prstGeom prst="rect">
            <a:avLst/>
          </a:prstGeom>
          <a:noFill/>
          <a:ln/>
        </p:spPr>
        <p:txBody>
          <a:bodyPr wrap="none" lIns="0" tIns="0" rIns="0" bIns="0" rtlCol="0" anchor="t"/>
          <a:lstStyle/>
          <a:p>
            <a:pPr marL="0" indent="0" algn="l">
              <a:lnSpc>
                <a:spcPts val="1850"/>
              </a:lnSpc>
              <a:buNone/>
            </a:pPr>
            <a:r>
              <a:rPr lang="en-US" sz="1500" dirty="0">
                <a:solidFill>
                  <a:srgbClr val="F9EEE7"/>
                </a:solidFill>
                <a:latin typeface="Quattrocento" pitchFamily="34" charset="0"/>
                <a:ea typeface="Quattrocento" pitchFamily="34" charset="-122"/>
                <a:cs typeface="Quattrocento" pitchFamily="34" charset="-120"/>
              </a:rPr>
              <a:t>Site Intelligence</a:t>
            </a:r>
            <a:endParaRPr lang="en-US" sz="1500" dirty="0"/>
          </a:p>
        </p:txBody>
      </p:sp>
      <p:sp>
        <p:nvSpPr>
          <p:cNvPr id="33" name="Text 30"/>
          <p:cNvSpPr/>
          <p:nvPr/>
        </p:nvSpPr>
        <p:spPr>
          <a:xfrm>
            <a:off x="10626090" y="5604153"/>
            <a:ext cx="1800463" cy="875824"/>
          </a:xfrm>
          <a:prstGeom prst="rect">
            <a:avLst/>
          </a:prstGeom>
          <a:noFill/>
          <a:ln/>
        </p:spPr>
        <p:txBody>
          <a:bodyPr wrap="squar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Image analysis, defect detection, and IoT integration for safety and progress tracking.</a:t>
            </a:r>
            <a:endParaRPr lang="en-US" sz="1250" dirty="0"/>
          </a:p>
        </p:txBody>
      </p:sp>
      <p:pic>
        <p:nvPicPr>
          <p:cNvPr id="34" name="Picture 33"/>
          <p:cNvPicPr>
            <a:picLocks noChangeAspect="1"/>
          </p:cNvPicPr>
          <p:nvPr/>
        </p:nvPicPr>
        <p:blipFill>
          <a:blip r:embed="rId4"/>
          <a:stretch>
            <a:fillRect/>
          </a:stretch>
        </p:blipFill>
        <p:spPr>
          <a:xfrm>
            <a:off x="12478325" y="7784553"/>
            <a:ext cx="2152075" cy="44504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6748" y="1147286"/>
            <a:ext cx="7850505" cy="1087041"/>
          </a:xfrm>
          <a:prstGeom prst="rect">
            <a:avLst/>
          </a:prstGeom>
          <a:noFill/>
          <a:ln/>
        </p:spPr>
        <p:txBody>
          <a:bodyPr wrap="square" lIns="0" tIns="0" rIns="0" bIns="0" rtlCol="0" anchor="t"/>
          <a:lstStyle/>
          <a:p>
            <a:pPr marL="0" indent="0" algn="l">
              <a:lnSpc>
                <a:spcPts val="4250"/>
              </a:lnSpc>
              <a:buNone/>
            </a:pPr>
            <a:r>
              <a:rPr lang="en-US" sz="3400" dirty="0">
                <a:solidFill>
                  <a:srgbClr val="FFD9BE"/>
                </a:solidFill>
                <a:latin typeface="Quattrocento" pitchFamily="34" charset="0"/>
                <a:ea typeface="Quattrocento" pitchFamily="34" charset="-122"/>
                <a:cs typeface="Quattrocento" pitchFamily="34" charset="-120"/>
              </a:rPr>
              <a:t>Project Scope, Next Steps &amp; Deliverables</a:t>
            </a:r>
            <a:endParaRPr lang="en-US" sz="3400" dirty="0"/>
          </a:p>
        </p:txBody>
      </p:sp>
      <p:sp>
        <p:nvSpPr>
          <p:cNvPr id="4" name="Shape 1"/>
          <p:cNvSpPr/>
          <p:nvPr/>
        </p:nvSpPr>
        <p:spPr>
          <a:xfrm>
            <a:off x="646748" y="2448282"/>
            <a:ext cx="415766" cy="415766"/>
          </a:xfrm>
          <a:prstGeom prst="roundRect">
            <a:avLst>
              <a:gd name="adj" fmla="val 6667"/>
            </a:avLst>
          </a:prstGeom>
          <a:solidFill>
            <a:srgbClr val="315251"/>
          </a:solidFill>
          <a:ln/>
        </p:spPr>
      </p:sp>
      <p:sp>
        <p:nvSpPr>
          <p:cNvPr id="5" name="Text 2"/>
          <p:cNvSpPr/>
          <p:nvPr/>
        </p:nvSpPr>
        <p:spPr>
          <a:xfrm>
            <a:off x="724198" y="2493109"/>
            <a:ext cx="260866" cy="326112"/>
          </a:xfrm>
          <a:prstGeom prst="rect">
            <a:avLst/>
          </a:prstGeom>
          <a:noFill/>
          <a:ln/>
        </p:spPr>
        <p:txBody>
          <a:bodyPr wrap="none" lIns="0" tIns="0" rIns="0" bIns="0" rtlCol="0" anchor="t"/>
          <a:lstStyle/>
          <a:p>
            <a:pPr marL="0" indent="0" algn="ctr">
              <a:lnSpc>
                <a:spcPts val="2050"/>
              </a:lnSpc>
              <a:buNone/>
            </a:pPr>
            <a:r>
              <a:rPr lang="en-US" sz="2050" dirty="0">
                <a:solidFill>
                  <a:srgbClr val="F9EEE7"/>
                </a:solidFill>
                <a:latin typeface="Quattrocento" pitchFamily="34" charset="0"/>
                <a:ea typeface="Quattrocento" pitchFamily="34" charset="-122"/>
                <a:cs typeface="Quattrocento" pitchFamily="34" charset="-120"/>
              </a:rPr>
              <a:t>1</a:t>
            </a:r>
            <a:endParaRPr lang="en-US" sz="2050" dirty="0"/>
          </a:p>
        </p:txBody>
      </p:sp>
      <p:sp>
        <p:nvSpPr>
          <p:cNvPr id="6" name="Text 3"/>
          <p:cNvSpPr/>
          <p:nvPr/>
        </p:nvSpPr>
        <p:spPr>
          <a:xfrm>
            <a:off x="1205151" y="2511742"/>
            <a:ext cx="2174081" cy="271701"/>
          </a:xfrm>
          <a:prstGeom prst="rect">
            <a:avLst/>
          </a:prstGeom>
          <a:noFill/>
          <a:ln/>
        </p:spPr>
        <p:txBody>
          <a:bodyPr wrap="none" lIns="0" tIns="0" rIns="0" bIns="0" rtlCol="0" anchor="t"/>
          <a:lstStyle/>
          <a:p>
            <a:pPr marL="0" indent="0" algn="l">
              <a:lnSpc>
                <a:spcPts val="2100"/>
              </a:lnSpc>
              <a:buNone/>
            </a:pPr>
            <a:r>
              <a:rPr lang="en-US" sz="1700" dirty="0">
                <a:solidFill>
                  <a:srgbClr val="F9EEE7"/>
                </a:solidFill>
                <a:latin typeface="Quattrocento" pitchFamily="34" charset="0"/>
                <a:ea typeface="Quattrocento" pitchFamily="34" charset="-122"/>
                <a:cs typeface="Quattrocento" pitchFamily="34" charset="-120"/>
              </a:rPr>
              <a:t>Scope</a:t>
            </a:r>
            <a:endParaRPr lang="en-US" sz="1700" dirty="0"/>
          </a:p>
        </p:txBody>
      </p:sp>
      <p:sp>
        <p:nvSpPr>
          <p:cNvPr id="7" name="Text 4"/>
          <p:cNvSpPr/>
          <p:nvPr/>
        </p:nvSpPr>
        <p:spPr>
          <a:xfrm>
            <a:off x="1205151" y="2868930"/>
            <a:ext cx="7292102" cy="523875"/>
          </a:xfrm>
          <a:prstGeom prst="rect">
            <a:avLst/>
          </a:prstGeom>
          <a:noFill/>
          <a:ln/>
        </p:spPr>
        <p:txBody>
          <a:bodyPr wrap="square" lIns="0" tIns="0" rIns="0" bIns="0" rtlCol="0" anchor="t"/>
          <a:lstStyle/>
          <a:p>
            <a:pPr marL="0" indent="0" algn="l">
              <a:lnSpc>
                <a:spcPts val="2050"/>
              </a:lnSpc>
              <a:buNone/>
            </a:pPr>
            <a:r>
              <a:rPr lang="en-US" sz="1450" dirty="0">
                <a:solidFill>
                  <a:srgbClr val="F9EEE7"/>
                </a:solidFill>
                <a:latin typeface="Quattrocento" pitchFamily="34" charset="0"/>
                <a:ea typeface="Quattrocento" pitchFamily="34" charset="-122"/>
                <a:cs typeface="Quattrocento" pitchFamily="34" charset="-120"/>
              </a:rPr>
              <a:t>Deliver a production-ready SaaS platform tailored to B2B construction teams—AI modules, core PM features, secure client access.</a:t>
            </a:r>
            <a:endParaRPr lang="en-US" sz="1450" dirty="0"/>
          </a:p>
        </p:txBody>
      </p:sp>
      <p:sp>
        <p:nvSpPr>
          <p:cNvPr id="8" name="Shape 5"/>
          <p:cNvSpPr/>
          <p:nvPr/>
        </p:nvSpPr>
        <p:spPr>
          <a:xfrm>
            <a:off x="646748" y="3678079"/>
            <a:ext cx="415766" cy="415766"/>
          </a:xfrm>
          <a:prstGeom prst="roundRect">
            <a:avLst>
              <a:gd name="adj" fmla="val 6667"/>
            </a:avLst>
          </a:prstGeom>
          <a:solidFill>
            <a:srgbClr val="315251"/>
          </a:solidFill>
          <a:ln/>
        </p:spPr>
      </p:sp>
      <p:sp>
        <p:nvSpPr>
          <p:cNvPr id="9" name="Text 6"/>
          <p:cNvSpPr/>
          <p:nvPr/>
        </p:nvSpPr>
        <p:spPr>
          <a:xfrm>
            <a:off x="724198" y="3722906"/>
            <a:ext cx="260866" cy="326112"/>
          </a:xfrm>
          <a:prstGeom prst="rect">
            <a:avLst/>
          </a:prstGeom>
          <a:noFill/>
          <a:ln/>
        </p:spPr>
        <p:txBody>
          <a:bodyPr wrap="none" lIns="0" tIns="0" rIns="0" bIns="0" rtlCol="0" anchor="t"/>
          <a:lstStyle/>
          <a:p>
            <a:pPr marL="0" indent="0" algn="ctr">
              <a:lnSpc>
                <a:spcPts val="2050"/>
              </a:lnSpc>
              <a:buNone/>
            </a:pPr>
            <a:r>
              <a:rPr lang="en-US" sz="2050" dirty="0">
                <a:solidFill>
                  <a:srgbClr val="F9EEE7"/>
                </a:solidFill>
                <a:latin typeface="Quattrocento" pitchFamily="34" charset="0"/>
                <a:ea typeface="Quattrocento" pitchFamily="34" charset="-122"/>
                <a:cs typeface="Quattrocento" pitchFamily="34" charset="-120"/>
              </a:rPr>
              <a:t>2</a:t>
            </a:r>
            <a:endParaRPr lang="en-US" sz="2050" dirty="0"/>
          </a:p>
        </p:txBody>
      </p:sp>
      <p:sp>
        <p:nvSpPr>
          <p:cNvPr id="10" name="Text 7"/>
          <p:cNvSpPr/>
          <p:nvPr/>
        </p:nvSpPr>
        <p:spPr>
          <a:xfrm>
            <a:off x="1205151" y="3741539"/>
            <a:ext cx="2174081" cy="271701"/>
          </a:xfrm>
          <a:prstGeom prst="rect">
            <a:avLst/>
          </a:prstGeom>
          <a:noFill/>
          <a:ln/>
        </p:spPr>
        <p:txBody>
          <a:bodyPr wrap="none" lIns="0" tIns="0" rIns="0" bIns="0" rtlCol="0" anchor="t"/>
          <a:lstStyle/>
          <a:p>
            <a:pPr marL="0" indent="0" algn="l">
              <a:lnSpc>
                <a:spcPts val="2100"/>
              </a:lnSpc>
              <a:buNone/>
            </a:pPr>
            <a:r>
              <a:rPr lang="en-US" sz="1700" dirty="0">
                <a:solidFill>
                  <a:srgbClr val="F9EEE7"/>
                </a:solidFill>
                <a:latin typeface="Quattrocento" pitchFamily="34" charset="0"/>
                <a:ea typeface="Quattrocento" pitchFamily="34" charset="-122"/>
                <a:cs typeface="Quattrocento" pitchFamily="34" charset="-120"/>
              </a:rPr>
              <a:t>Immediate Next Steps</a:t>
            </a:r>
            <a:endParaRPr lang="en-US" sz="1700" dirty="0"/>
          </a:p>
        </p:txBody>
      </p:sp>
      <p:sp>
        <p:nvSpPr>
          <p:cNvPr id="11" name="Text 8"/>
          <p:cNvSpPr/>
          <p:nvPr/>
        </p:nvSpPr>
        <p:spPr>
          <a:xfrm>
            <a:off x="1205151" y="4098727"/>
            <a:ext cx="7292102" cy="523875"/>
          </a:xfrm>
          <a:prstGeom prst="rect">
            <a:avLst/>
          </a:prstGeom>
          <a:noFill/>
          <a:ln/>
        </p:spPr>
        <p:txBody>
          <a:bodyPr wrap="square" lIns="0" tIns="0" rIns="0" bIns="0" rtlCol="0" anchor="t"/>
          <a:lstStyle/>
          <a:p>
            <a:pPr marL="0" indent="0" algn="l">
              <a:lnSpc>
                <a:spcPts val="2050"/>
              </a:lnSpc>
              <a:buNone/>
            </a:pPr>
            <a:r>
              <a:rPr lang="en-US" sz="1450" dirty="0">
                <a:solidFill>
                  <a:srgbClr val="F9EEE7"/>
                </a:solidFill>
                <a:latin typeface="Quattrocento" pitchFamily="34" charset="0"/>
                <a:ea typeface="Quattrocento" pitchFamily="34" charset="-122"/>
                <a:cs typeface="Quattrocento" pitchFamily="34" charset="-120"/>
              </a:rPr>
              <a:t>Data inventory &amp; ingestion pipeline, prototype AI models (estimation, CV), design MVP UI for engineers and architects.</a:t>
            </a:r>
            <a:endParaRPr lang="en-US" sz="1450" dirty="0"/>
          </a:p>
        </p:txBody>
      </p:sp>
      <p:sp>
        <p:nvSpPr>
          <p:cNvPr id="12" name="Shape 9"/>
          <p:cNvSpPr/>
          <p:nvPr/>
        </p:nvSpPr>
        <p:spPr>
          <a:xfrm>
            <a:off x="646748" y="4907875"/>
            <a:ext cx="415766" cy="415766"/>
          </a:xfrm>
          <a:prstGeom prst="roundRect">
            <a:avLst>
              <a:gd name="adj" fmla="val 6667"/>
            </a:avLst>
          </a:prstGeom>
          <a:solidFill>
            <a:srgbClr val="315251"/>
          </a:solidFill>
          <a:ln/>
        </p:spPr>
      </p:sp>
      <p:sp>
        <p:nvSpPr>
          <p:cNvPr id="13" name="Text 10"/>
          <p:cNvSpPr/>
          <p:nvPr/>
        </p:nvSpPr>
        <p:spPr>
          <a:xfrm>
            <a:off x="724198" y="4952702"/>
            <a:ext cx="260866" cy="326112"/>
          </a:xfrm>
          <a:prstGeom prst="rect">
            <a:avLst/>
          </a:prstGeom>
          <a:noFill/>
          <a:ln/>
        </p:spPr>
        <p:txBody>
          <a:bodyPr wrap="none" lIns="0" tIns="0" rIns="0" bIns="0" rtlCol="0" anchor="t"/>
          <a:lstStyle/>
          <a:p>
            <a:pPr marL="0" indent="0" algn="ctr">
              <a:lnSpc>
                <a:spcPts val="2050"/>
              </a:lnSpc>
              <a:buNone/>
            </a:pPr>
            <a:r>
              <a:rPr lang="en-US" sz="2050" dirty="0">
                <a:solidFill>
                  <a:srgbClr val="F9EEE7"/>
                </a:solidFill>
                <a:latin typeface="Quattrocento" pitchFamily="34" charset="0"/>
                <a:ea typeface="Quattrocento" pitchFamily="34" charset="-122"/>
                <a:cs typeface="Quattrocento" pitchFamily="34" charset="-120"/>
              </a:rPr>
              <a:t>3</a:t>
            </a:r>
            <a:endParaRPr lang="en-US" sz="2050" dirty="0"/>
          </a:p>
        </p:txBody>
      </p:sp>
      <p:sp>
        <p:nvSpPr>
          <p:cNvPr id="14" name="Text 11"/>
          <p:cNvSpPr/>
          <p:nvPr/>
        </p:nvSpPr>
        <p:spPr>
          <a:xfrm>
            <a:off x="1205151" y="4971336"/>
            <a:ext cx="2542103" cy="271701"/>
          </a:xfrm>
          <a:prstGeom prst="rect">
            <a:avLst/>
          </a:prstGeom>
          <a:noFill/>
          <a:ln/>
        </p:spPr>
        <p:txBody>
          <a:bodyPr wrap="none" lIns="0" tIns="0" rIns="0" bIns="0" rtlCol="0" anchor="t"/>
          <a:lstStyle/>
          <a:p>
            <a:pPr marL="0" indent="0" algn="l">
              <a:lnSpc>
                <a:spcPts val="2100"/>
              </a:lnSpc>
              <a:buNone/>
            </a:pPr>
            <a:r>
              <a:rPr lang="en-US" sz="1700" dirty="0">
                <a:solidFill>
                  <a:srgbClr val="F9EEE7"/>
                </a:solidFill>
                <a:latin typeface="Quattrocento" pitchFamily="34" charset="0"/>
                <a:ea typeface="Quattrocento" pitchFamily="34" charset="-122"/>
                <a:cs typeface="Quattrocento" pitchFamily="34" charset="-120"/>
              </a:rPr>
              <a:t>Milestones &amp; Deliverables</a:t>
            </a:r>
            <a:endParaRPr lang="en-US" sz="1700" dirty="0"/>
          </a:p>
        </p:txBody>
      </p:sp>
      <p:sp>
        <p:nvSpPr>
          <p:cNvPr id="15" name="Text 12"/>
          <p:cNvSpPr/>
          <p:nvPr/>
        </p:nvSpPr>
        <p:spPr>
          <a:xfrm>
            <a:off x="1205151" y="5328523"/>
            <a:ext cx="7292102" cy="523875"/>
          </a:xfrm>
          <a:prstGeom prst="rect">
            <a:avLst/>
          </a:prstGeom>
          <a:noFill/>
          <a:ln/>
        </p:spPr>
        <p:txBody>
          <a:bodyPr wrap="square" lIns="0" tIns="0" rIns="0" bIns="0" rtlCol="0" anchor="t"/>
          <a:lstStyle/>
          <a:p>
            <a:pPr marL="0" indent="0" algn="l">
              <a:lnSpc>
                <a:spcPts val="2050"/>
              </a:lnSpc>
              <a:buNone/>
            </a:pPr>
            <a:r>
              <a:rPr lang="en-US" sz="1450" dirty="0">
                <a:solidFill>
                  <a:srgbClr val="F9EEE7"/>
                </a:solidFill>
                <a:latin typeface="Quattrocento" pitchFamily="34" charset="0"/>
                <a:ea typeface="Quattrocento" pitchFamily="34" charset="-122"/>
                <a:cs typeface="Quattrocento" pitchFamily="34" charset="-120"/>
              </a:rPr>
              <a:t>Prototype (8 weeks), Pilot with 1–2 firms (16 weeks), Production rollout (quarterly phased releases) and documentation.</a:t>
            </a:r>
            <a:endParaRPr lang="en-US" sz="1450" dirty="0"/>
          </a:p>
        </p:txBody>
      </p:sp>
      <p:sp>
        <p:nvSpPr>
          <p:cNvPr id="16" name="Shape 13"/>
          <p:cNvSpPr/>
          <p:nvPr/>
        </p:nvSpPr>
        <p:spPr>
          <a:xfrm>
            <a:off x="646748" y="6137672"/>
            <a:ext cx="415766" cy="415766"/>
          </a:xfrm>
          <a:prstGeom prst="roundRect">
            <a:avLst>
              <a:gd name="adj" fmla="val 6667"/>
            </a:avLst>
          </a:prstGeom>
          <a:solidFill>
            <a:srgbClr val="315251"/>
          </a:solidFill>
          <a:ln/>
        </p:spPr>
      </p:sp>
      <p:sp>
        <p:nvSpPr>
          <p:cNvPr id="17" name="Text 14"/>
          <p:cNvSpPr/>
          <p:nvPr/>
        </p:nvSpPr>
        <p:spPr>
          <a:xfrm>
            <a:off x="724198" y="6182499"/>
            <a:ext cx="260866" cy="326112"/>
          </a:xfrm>
          <a:prstGeom prst="rect">
            <a:avLst/>
          </a:prstGeom>
          <a:noFill/>
          <a:ln/>
        </p:spPr>
        <p:txBody>
          <a:bodyPr wrap="none" lIns="0" tIns="0" rIns="0" bIns="0" rtlCol="0" anchor="t"/>
          <a:lstStyle/>
          <a:p>
            <a:pPr marL="0" indent="0" algn="ctr">
              <a:lnSpc>
                <a:spcPts val="2050"/>
              </a:lnSpc>
              <a:buNone/>
            </a:pPr>
            <a:r>
              <a:rPr lang="en-US" sz="2050" dirty="0">
                <a:solidFill>
                  <a:srgbClr val="F9EEE7"/>
                </a:solidFill>
                <a:latin typeface="Quattrocento" pitchFamily="34" charset="0"/>
                <a:ea typeface="Quattrocento" pitchFamily="34" charset="-122"/>
                <a:cs typeface="Quattrocento" pitchFamily="34" charset="-120"/>
              </a:rPr>
              <a:t>4</a:t>
            </a:r>
            <a:endParaRPr lang="en-US" sz="2050" dirty="0"/>
          </a:p>
        </p:txBody>
      </p:sp>
      <p:sp>
        <p:nvSpPr>
          <p:cNvPr id="18" name="Text 15"/>
          <p:cNvSpPr/>
          <p:nvPr/>
        </p:nvSpPr>
        <p:spPr>
          <a:xfrm>
            <a:off x="1205151" y="6201132"/>
            <a:ext cx="2385893" cy="271701"/>
          </a:xfrm>
          <a:prstGeom prst="rect">
            <a:avLst/>
          </a:prstGeom>
          <a:noFill/>
          <a:ln/>
        </p:spPr>
        <p:txBody>
          <a:bodyPr wrap="none" lIns="0" tIns="0" rIns="0" bIns="0" rtlCol="0" anchor="t"/>
          <a:lstStyle/>
          <a:p>
            <a:pPr marL="0" indent="0" algn="l">
              <a:lnSpc>
                <a:spcPts val="2100"/>
              </a:lnSpc>
              <a:buNone/>
            </a:pPr>
            <a:r>
              <a:rPr lang="en-US" sz="1700" dirty="0">
                <a:solidFill>
                  <a:srgbClr val="F9EEE7"/>
                </a:solidFill>
                <a:latin typeface="Quattrocento" pitchFamily="34" charset="0"/>
                <a:ea typeface="Quattrocento" pitchFamily="34" charset="-122"/>
                <a:cs typeface="Quattrocento" pitchFamily="34" charset="-120"/>
              </a:rPr>
              <a:t>Documentation Request</a:t>
            </a:r>
            <a:endParaRPr lang="en-US" sz="1700" dirty="0"/>
          </a:p>
        </p:txBody>
      </p:sp>
      <p:sp>
        <p:nvSpPr>
          <p:cNvPr id="19" name="Text 16"/>
          <p:cNvSpPr/>
          <p:nvPr/>
        </p:nvSpPr>
        <p:spPr>
          <a:xfrm>
            <a:off x="1205151" y="6558320"/>
            <a:ext cx="7292102" cy="523875"/>
          </a:xfrm>
          <a:prstGeom prst="rect">
            <a:avLst/>
          </a:prstGeom>
          <a:noFill/>
          <a:ln/>
        </p:spPr>
        <p:txBody>
          <a:bodyPr wrap="square" lIns="0" tIns="0" rIns="0" bIns="0" rtlCol="0" anchor="t"/>
          <a:lstStyle/>
          <a:p>
            <a:pPr marL="0" indent="0" algn="l">
              <a:lnSpc>
                <a:spcPts val="2050"/>
              </a:lnSpc>
              <a:buNone/>
            </a:pPr>
            <a:r>
              <a:rPr lang="en-US" sz="1450" dirty="0">
                <a:solidFill>
                  <a:srgbClr val="F9EEE7"/>
                </a:solidFill>
                <a:latin typeface="Quattrocento" pitchFamily="34" charset="0"/>
                <a:ea typeface="Quattrocento" pitchFamily="34" charset="-122"/>
                <a:cs typeface="Quattrocento" pitchFamily="34" charset="-120"/>
              </a:rPr>
              <a:t>Full project documentation (software spec, architecture, literature references, module-level details) will be compiled into a development-ready doc set.</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80069" y="618357"/>
            <a:ext cx="7468553" cy="800539"/>
          </a:xfrm>
          <a:prstGeom prst="rect">
            <a:avLst/>
          </a:prstGeom>
          <a:noFill/>
          <a:ln/>
        </p:spPr>
        <p:txBody>
          <a:bodyPr wrap="square" lIns="0" tIns="0" rIns="0" bIns="0" rtlCol="0" anchor="t"/>
          <a:lstStyle/>
          <a:p>
            <a:pPr marL="0" indent="0" algn="l">
              <a:lnSpc>
                <a:spcPts val="5500"/>
              </a:lnSpc>
              <a:buNone/>
            </a:pPr>
            <a:r>
              <a:rPr lang="en-US" sz="4400" dirty="0">
                <a:solidFill>
                  <a:srgbClr val="FFD9BE"/>
                </a:solidFill>
                <a:latin typeface="Quattrocento" pitchFamily="34" charset="0"/>
              </a:rPr>
              <a:t>ABSTRACT</a:t>
            </a:r>
            <a:endParaRPr lang="en-US" sz="4400" dirty="0"/>
          </a:p>
        </p:txBody>
      </p:sp>
      <p:sp>
        <p:nvSpPr>
          <p:cNvPr id="4" name="Text 1"/>
          <p:cNvSpPr/>
          <p:nvPr/>
        </p:nvSpPr>
        <p:spPr>
          <a:xfrm>
            <a:off x="1365869" y="1714501"/>
            <a:ext cx="12459363" cy="5535386"/>
          </a:xfrm>
          <a:prstGeom prst="rect">
            <a:avLst/>
          </a:prstGeom>
          <a:noFill/>
          <a:ln/>
        </p:spPr>
        <p:txBody>
          <a:bodyPr wrap="square" lIns="0" tIns="0" rIns="0" bIns="0" rtlCol="0" anchor="t"/>
          <a:lstStyle/>
          <a:p>
            <a:pPr>
              <a:lnSpc>
                <a:spcPts val="3000"/>
              </a:lnSpc>
            </a:pPr>
            <a:r>
              <a:rPr lang="en-US" sz="2400" dirty="0">
                <a:solidFill>
                  <a:schemeClr val="accent2">
                    <a:lumMod val="20000"/>
                    <a:lumOff val="80000"/>
                  </a:schemeClr>
                </a:solidFill>
              </a:rPr>
              <a:t>This project presents an </a:t>
            </a:r>
            <a:r>
              <a:rPr lang="en-US" sz="2400" b="1" dirty="0">
                <a:solidFill>
                  <a:schemeClr val="accent2">
                    <a:lumMod val="20000"/>
                    <a:lumOff val="80000"/>
                  </a:schemeClr>
                </a:solidFill>
              </a:rPr>
              <a:t>AI-Enabled B2B Construction Project Management System</a:t>
            </a:r>
            <a:r>
              <a:rPr lang="en-US" sz="2400" dirty="0">
                <a:solidFill>
                  <a:schemeClr val="accent2">
                    <a:lumMod val="20000"/>
                    <a:lumOff val="80000"/>
                  </a:schemeClr>
                </a:solidFill>
              </a:rPr>
              <a:t> designed to support civil engineers and architects in managing projects and handling client interactions efficiently within an organization. Traditional construction management systems primarily focus on data storage and task tracking, lacking intelligent assistance for requirement analysis and decision support. To address this limitation, the proposed system integrates </a:t>
            </a:r>
            <a:r>
              <a:rPr lang="en-US" sz="2400" b="1" dirty="0">
                <a:solidFill>
                  <a:schemeClr val="accent2">
                    <a:lumMod val="20000"/>
                    <a:lumOff val="80000"/>
                  </a:schemeClr>
                </a:solidFill>
              </a:rPr>
              <a:t>Artificial Intelligence as a virtual assistant</a:t>
            </a:r>
            <a:r>
              <a:rPr lang="en-US" sz="2400" dirty="0">
                <a:solidFill>
                  <a:schemeClr val="accent2">
                    <a:lumMod val="20000"/>
                    <a:lumOff val="80000"/>
                  </a:schemeClr>
                </a:solidFill>
              </a:rPr>
              <a:t> that aids professionals in understanding client requirements, organizing project workflows, assisting in cost and material planning, and improving overall project coordination. it leverages a </a:t>
            </a:r>
            <a:r>
              <a:rPr lang="en-US" sz="2400" b="1" dirty="0">
                <a:solidFill>
                  <a:schemeClr val="accent2">
                    <a:lumMod val="20000"/>
                    <a:lumOff val="80000"/>
                  </a:schemeClr>
                </a:solidFill>
              </a:rPr>
              <a:t>Large Language Model (LLM)</a:t>
            </a:r>
            <a:r>
              <a:rPr lang="en-US" sz="2400" dirty="0">
                <a:solidFill>
                  <a:schemeClr val="accent2">
                    <a:lumMod val="20000"/>
                    <a:lumOff val="80000"/>
                  </a:schemeClr>
                </a:solidFill>
              </a:rPr>
              <a:t> to provide contextual guidance and operational convenience. The proposed B2B platform enhances productivity, reduces manual effort, minimizes errors, and improves client satisfaction, making it suitable for modern construction enterprises seeking intelligent and scalable project management solutions.</a:t>
            </a:r>
          </a:p>
        </p:txBody>
      </p:sp>
      <p:pic>
        <p:nvPicPr>
          <p:cNvPr id="2" name="Picture 1"/>
          <p:cNvPicPr>
            <a:picLocks noChangeAspect="1"/>
          </p:cNvPicPr>
          <p:nvPr/>
        </p:nvPicPr>
        <p:blipFill>
          <a:blip r:embed="rId3"/>
          <a:stretch>
            <a:fillRect/>
          </a:stretch>
        </p:blipFill>
        <p:spPr>
          <a:xfrm>
            <a:off x="12478325" y="7784553"/>
            <a:ext cx="2152075" cy="445047"/>
          </a:xfrm>
          <a:prstGeom prst="rect">
            <a:avLst/>
          </a:prstGeom>
        </p:spPr>
      </p:pic>
    </p:spTree>
    <p:extLst>
      <p:ext uri="{BB962C8B-B14F-4D97-AF65-F5344CB8AC3E}">
        <p14:creationId xmlns:p14="http://schemas.microsoft.com/office/powerpoint/2010/main" val="2574654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318543" y="324447"/>
            <a:ext cx="8041685" cy="610791"/>
          </a:xfrm>
          <a:prstGeom prst="rect">
            <a:avLst/>
          </a:prstGeom>
          <a:noFill/>
          <a:ln/>
        </p:spPr>
        <p:txBody>
          <a:bodyPr wrap="none" lIns="0" tIns="0" rIns="0" bIns="0" rtlCol="0" anchor="t"/>
          <a:lstStyle/>
          <a:p>
            <a:pPr marL="0" indent="0" algn="l">
              <a:lnSpc>
                <a:spcPts val="4800"/>
              </a:lnSpc>
              <a:buNone/>
            </a:pPr>
            <a:r>
              <a:rPr lang="en-US" sz="3800" dirty="0">
                <a:solidFill>
                  <a:srgbClr val="FFD9BE"/>
                </a:solidFill>
                <a:latin typeface="Quattrocento" pitchFamily="34" charset="0"/>
              </a:rPr>
              <a:t>SOFTWARE SPECIFICATIONS</a:t>
            </a:r>
          </a:p>
          <a:p>
            <a:pPr marL="0" indent="0" algn="l">
              <a:lnSpc>
                <a:spcPts val="4800"/>
              </a:lnSpc>
              <a:buNone/>
            </a:pPr>
            <a:endParaRPr lang="en-US" sz="3800" dirty="0"/>
          </a:p>
        </p:txBody>
      </p:sp>
      <p:sp>
        <p:nvSpPr>
          <p:cNvPr id="13" name="Shape 10"/>
          <p:cNvSpPr/>
          <p:nvPr/>
        </p:nvSpPr>
        <p:spPr>
          <a:xfrm>
            <a:off x="1314586" y="1113371"/>
            <a:ext cx="12450400" cy="6544729"/>
          </a:xfrm>
          <a:prstGeom prst="roundRect">
            <a:avLst>
              <a:gd name="adj" fmla="val 0"/>
            </a:avLst>
          </a:prstGeom>
          <a:solidFill>
            <a:srgbClr val="315251"/>
          </a:solidFill>
          <a:ln/>
        </p:spPr>
      </p:sp>
      <p:pic>
        <p:nvPicPr>
          <p:cNvPr id="16" name="Picture 15"/>
          <p:cNvPicPr>
            <a:picLocks noChangeAspect="1"/>
          </p:cNvPicPr>
          <p:nvPr/>
        </p:nvPicPr>
        <p:blipFill>
          <a:blip r:embed="rId3"/>
          <a:stretch>
            <a:fillRect/>
          </a:stretch>
        </p:blipFill>
        <p:spPr>
          <a:xfrm>
            <a:off x="12478325" y="7784553"/>
            <a:ext cx="2152075" cy="445047"/>
          </a:xfrm>
          <a:prstGeom prst="rect">
            <a:avLst/>
          </a:prstGeom>
        </p:spPr>
      </p:pic>
      <p:sp>
        <p:nvSpPr>
          <p:cNvPr id="17" name="TextBox 16"/>
          <p:cNvSpPr txBox="1"/>
          <p:nvPr/>
        </p:nvSpPr>
        <p:spPr>
          <a:xfrm>
            <a:off x="1485900" y="1259690"/>
            <a:ext cx="11841511" cy="6524863"/>
          </a:xfrm>
          <a:prstGeom prst="rect">
            <a:avLst/>
          </a:prstGeom>
          <a:noFill/>
        </p:spPr>
        <p:txBody>
          <a:bodyPr wrap="square" rtlCol="0">
            <a:spAutoFit/>
          </a:bodyPr>
          <a:lstStyle/>
          <a:p>
            <a:r>
              <a:rPr lang="en-IN" sz="2000" dirty="0">
                <a:solidFill>
                  <a:schemeClr val="accent2">
                    <a:lumMod val="20000"/>
                    <a:lumOff val="80000"/>
                  </a:schemeClr>
                </a:solidFill>
              </a:rPr>
              <a:t>The proposed </a:t>
            </a:r>
            <a:r>
              <a:rPr lang="en-IN" sz="2000" b="1" dirty="0">
                <a:solidFill>
                  <a:schemeClr val="accent2">
                    <a:lumMod val="20000"/>
                    <a:lumOff val="80000"/>
                  </a:schemeClr>
                </a:solidFill>
              </a:rPr>
              <a:t>AI-Enabled B2B Construction Project Management System</a:t>
            </a:r>
            <a:r>
              <a:rPr lang="en-IN" sz="2000" dirty="0">
                <a:solidFill>
                  <a:schemeClr val="accent2">
                    <a:lumMod val="20000"/>
                    <a:lumOff val="80000"/>
                  </a:schemeClr>
                </a:solidFill>
              </a:rPr>
              <a:t> is developed using modern web technologies and AI frameworks to ensure scalability, reliability, and ease of use for civil engineers and architects.</a:t>
            </a:r>
          </a:p>
          <a:p>
            <a:endParaRPr lang="en-IN" sz="2000" dirty="0">
              <a:solidFill>
                <a:schemeClr val="accent2">
                  <a:lumMod val="20000"/>
                  <a:lumOff val="80000"/>
                </a:schemeClr>
              </a:solidFill>
            </a:endParaRPr>
          </a:p>
          <a:p>
            <a:pPr marL="342900" indent="-342900">
              <a:buFont typeface="Arial" panose="020B0604020202020204" pitchFamily="34" charset="0"/>
              <a:buChar char="•"/>
            </a:pPr>
            <a:r>
              <a:rPr lang="en-IN" sz="2000" b="1" dirty="0">
                <a:solidFill>
                  <a:schemeClr val="accent2">
                    <a:lumMod val="20000"/>
                    <a:lumOff val="80000"/>
                  </a:schemeClr>
                </a:solidFill>
              </a:rPr>
              <a:t>Frontend:</a:t>
            </a:r>
            <a:r>
              <a:rPr lang="en-IN" sz="2000" dirty="0">
                <a:solidFill>
                  <a:schemeClr val="accent2">
                    <a:lumMod val="20000"/>
                    <a:lumOff val="80000"/>
                  </a:schemeClr>
                </a:solidFill>
              </a:rPr>
              <a:t> React.js, Tailwind CSS</a:t>
            </a:r>
          </a:p>
          <a:p>
            <a:endParaRPr lang="en-IN" sz="2000" dirty="0">
              <a:solidFill>
                <a:schemeClr val="accent2">
                  <a:lumMod val="20000"/>
                  <a:lumOff val="80000"/>
                </a:schemeClr>
              </a:solidFill>
            </a:endParaRPr>
          </a:p>
          <a:p>
            <a:pPr marL="342900" indent="-342900">
              <a:buFont typeface="Arial" panose="020B0604020202020204" pitchFamily="34" charset="0"/>
              <a:buChar char="•"/>
            </a:pPr>
            <a:r>
              <a:rPr lang="en-IN" sz="2000" b="1" dirty="0">
                <a:solidFill>
                  <a:schemeClr val="accent2">
                    <a:lumMod val="20000"/>
                    <a:lumOff val="80000"/>
                  </a:schemeClr>
                </a:solidFill>
              </a:rPr>
              <a:t>Backend:</a:t>
            </a:r>
            <a:r>
              <a:rPr lang="en-IN" sz="2000" dirty="0">
                <a:solidFill>
                  <a:schemeClr val="accent2">
                    <a:lumMod val="20000"/>
                    <a:lumOff val="80000"/>
                  </a:schemeClr>
                </a:solidFill>
              </a:rPr>
              <a:t> Django </a:t>
            </a:r>
          </a:p>
          <a:p>
            <a:pPr marL="342900" indent="-342900">
              <a:buFont typeface="Arial" panose="020B0604020202020204" pitchFamily="34" charset="0"/>
              <a:buChar char="•"/>
            </a:pPr>
            <a:endParaRPr lang="en-IN" sz="2000" dirty="0">
              <a:solidFill>
                <a:schemeClr val="accent2">
                  <a:lumMod val="20000"/>
                  <a:lumOff val="80000"/>
                </a:schemeClr>
              </a:solidFill>
            </a:endParaRPr>
          </a:p>
          <a:p>
            <a:pPr marL="342900" indent="-342900">
              <a:buFont typeface="Arial" panose="020B0604020202020204" pitchFamily="34" charset="0"/>
              <a:buChar char="•"/>
            </a:pPr>
            <a:r>
              <a:rPr lang="en-IN" sz="2000" b="1" dirty="0">
                <a:solidFill>
                  <a:schemeClr val="accent2">
                    <a:lumMod val="20000"/>
                    <a:lumOff val="80000"/>
                  </a:schemeClr>
                </a:solidFill>
              </a:rPr>
              <a:t>Database:</a:t>
            </a:r>
            <a:r>
              <a:rPr lang="en-IN" sz="2000" dirty="0">
                <a:solidFill>
                  <a:schemeClr val="accent2">
                    <a:lumMod val="20000"/>
                    <a:lumOff val="80000"/>
                  </a:schemeClr>
                </a:solidFill>
              </a:rPr>
              <a:t> PostgreSQL </a:t>
            </a:r>
          </a:p>
          <a:p>
            <a:pPr marL="342900" indent="-342900">
              <a:buFont typeface="Arial" panose="020B0604020202020204" pitchFamily="34" charset="0"/>
              <a:buChar char="•"/>
            </a:pPr>
            <a:endParaRPr lang="en-IN" sz="2000" dirty="0">
              <a:solidFill>
                <a:schemeClr val="accent2">
                  <a:lumMod val="20000"/>
                  <a:lumOff val="80000"/>
                </a:schemeClr>
              </a:solidFill>
            </a:endParaRPr>
          </a:p>
          <a:p>
            <a:pPr marL="342900" indent="-342900">
              <a:buFont typeface="Arial" panose="020B0604020202020204" pitchFamily="34" charset="0"/>
              <a:buChar char="•"/>
            </a:pPr>
            <a:r>
              <a:rPr lang="en-IN" sz="2000" b="1" dirty="0">
                <a:solidFill>
                  <a:schemeClr val="accent2">
                    <a:lumMod val="20000"/>
                    <a:lumOff val="80000"/>
                  </a:schemeClr>
                </a:solidFill>
              </a:rPr>
              <a:t>AI Engine:</a:t>
            </a:r>
            <a:r>
              <a:rPr lang="en-IN" sz="2000" dirty="0">
                <a:solidFill>
                  <a:schemeClr val="accent2">
                    <a:lumMod val="20000"/>
                    <a:lumOff val="80000"/>
                  </a:schemeClr>
                </a:solidFill>
              </a:rPr>
              <a:t> Large Language Model (LLM) for intelligent assistance</a:t>
            </a:r>
          </a:p>
          <a:p>
            <a:pPr marL="342900" indent="-342900">
              <a:buFont typeface="Arial" panose="020B0604020202020204" pitchFamily="34" charset="0"/>
              <a:buChar char="•"/>
            </a:pPr>
            <a:endParaRPr lang="en-IN" sz="2000" dirty="0">
              <a:solidFill>
                <a:schemeClr val="accent2">
                  <a:lumMod val="20000"/>
                  <a:lumOff val="80000"/>
                </a:schemeClr>
              </a:solidFill>
            </a:endParaRPr>
          </a:p>
          <a:p>
            <a:pPr marL="342900" indent="-342900">
              <a:buFont typeface="Arial" panose="020B0604020202020204" pitchFamily="34" charset="0"/>
              <a:buChar char="•"/>
            </a:pPr>
            <a:r>
              <a:rPr lang="en-IN" sz="2000" b="1" dirty="0">
                <a:solidFill>
                  <a:schemeClr val="accent2">
                    <a:lumMod val="20000"/>
                    <a:lumOff val="80000"/>
                  </a:schemeClr>
                </a:solidFill>
              </a:rPr>
              <a:t>Workflow Automation:</a:t>
            </a:r>
            <a:r>
              <a:rPr lang="en-IN" sz="2000" dirty="0">
                <a:solidFill>
                  <a:schemeClr val="accent2">
                    <a:lumMod val="20000"/>
                    <a:lumOff val="80000"/>
                  </a:schemeClr>
                </a:solidFill>
              </a:rPr>
              <a:t> Celery for task orchestration and notifications</a:t>
            </a:r>
          </a:p>
          <a:p>
            <a:pPr marL="342900" indent="-342900">
              <a:buFont typeface="Arial" panose="020B0604020202020204" pitchFamily="34" charset="0"/>
              <a:buChar char="•"/>
            </a:pPr>
            <a:endParaRPr lang="en-IN" sz="2000" dirty="0">
              <a:solidFill>
                <a:schemeClr val="accent2">
                  <a:lumMod val="20000"/>
                  <a:lumOff val="80000"/>
                </a:schemeClr>
              </a:solidFill>
            </a:endParaRPr>
          </a:p>
          <a:p>
            <a:pPr marL="342900" indent="-342900">
              <a:buFont typeface="Arial" panose="020B0604020202020204" pitchFamily="34" charset="0"/>
              <a:buChar char="•"/>
            </a:pPr>
            <a:r>
              <a:rPr lang="en-IN" sz="2000" b="1" dirty="0">
                <a:solidFill>
                  <a:schemeClr val="accent2">
                    <a:lumMod val="20000"/>
                    <a:lumOff val="80000"/>
                  </a:schemeClr>
                </a:solidFill>
              </a:rPr>
              <a:t>Authentication:</a:t>
            </a:r>
            <a:r>
              <a:rPr lang="en-IN" sz="2000" dirty="0">
                <a:solidFill>
                  <a:schemeClr val="accent2">
                    <a:lumMod val="20000"/>
                    <a:lumOff val="80000"/>
                  </a:schemeClr>
                </a:solidFill>
              </a:rPr>
              <a:t> Role-based access control (Admin, Engineer, Architect)</a:t>
            </a:r>
          </a:p>
          <a:p>
            <a:pPr marL="342900" indent="-342900">
              <a:buFont typeface="Arial" panose="020B0604020202020204" pitchFamily="34" charset="0"/>
              <a:buChar char="•"/>
            </a:pPr>
            <a:endParaRPr lang="en-IN" sz="2000" dirty="0">
              <a:solidFill>
                <a:schemeClr val="accent2">
                  <a:lumMod val="20000"/>
                  <a:lumOff val="80000"/>
                </a:schemeClr>
              </a:solidFill>
            </a:endParaRPr>
          </a:p>
          <a:p>
            <a:pPr marL="342900" indent="-342900">
              <a:buFont typeface="Arial" panose="020B0604020202020204" pitchFamily="34" charset="0"/>
              <a:buChar char="•"/>
            </a:pPr>
            <a:r>
              <a:rPr lang="en-IN" sz="2000" b="1" dirty="0">
                <a:solidFill>
                  <a:schemeClr val="accent2">
                    <a:lumMod val="20000"/>
                    <a:lumOff val="80000"/>
                  </a:schemeClr>
                </a:solidFill>
              </a:rPr>
              <a:t>Deployment:</a:t>
            </a:r>
            <a:r>
              <a:rPr lang="en-IN" sz="2000" dirty="0">
                <a:solidFill>
                  <a:schemeClr val="accent2">
                    <a:lumMod val="20000"/>
                    <a:lumOff val="80000"/>
                  </a:schemeClr>
                </a:solidFill>
              </a:rPr>
              <a:t> Cloud-based or On-Premise environment</a:t>
            </a:r>
          </a:p>
          <a:p>
            <a:endParaRPr lang="en-IN" sz="2000" dirty="0">
              <a:solidFill>
                <a:schemeClr val="accent2">
                  <a:lumMod val="20000"/>
                  <a:lumOff val="80000"/>
                </a:schemeClr>
              </a:solidFill>
            </a:endParaRPr>
          </a:p>
          <a:p>
            <a:pPr marL="342900" indent="-342900">
              <a:buFont typeface="Arial" panose="020B0604020202020204" pitchFamily="34" charset="0"/>
              <a:buChar char="•"/>
            </a:pPr>
            <a:r>
              <a:rPr lang="en-IN" sz="2000" b="1" dirty="0">
                <a:solidFill>
                  <a:schemeClr val="accent2">
                    <a:lumMod val="20000"/>
                    <a:lumOff val="80000"/>
                  </a:schemeClr>
                </a:solidFill>
              </a:rPr>
              <a:t>Operating System:</a:t>
            </a:r>
            <a:r>
              <a:rPr lang="en-IN" sz="2000" dirty="0">
                <a:solidFill>
                  <a:schemeClr val="accent2">
                    <a:lumMod val="20000"/>
                    <a:lumOff val="80000"/>
                  </a:schemeClr>
                </a:solidFill>
              </a:rPr>
              <a:t> Windows / Linux</a:t>
            </a:r>
          </a:p>
          <a:p>
            <a:pPr marL="342900" indent="-342900">
              <a:buFont typeface="Arial" panose="020B0604020202020204" pitchFamily="34" charset="0"/>
              <a:buChar char="•"/>
            </a:pPr>
            <a:endParaRPr lang="en-IN" sz="2000" dirty="0">
              <a:solidFill>
                <a:schemeClr val="accent2">
                  <a:lumMod val="20000"/>
                  <a:lumOff val="80000"/>
                </a:schemeClr>
              </a:solidFill>
            </a:endParaRPr>
          </a:p>
          <a:p>
            <a:pPr marL="342900" indent="-342900">
              <a:buFont typeface="Arial" panose="020B0604020202020204" pitchFamily="34" charset="0"/>
              <a:buChar char="•"/>
            </a:pPr>
            <a:r>
              <a:rPr lang="en-IN" sz="2000" b="1" dirty="0">
                <a:solidFill>
                  <a:schemeClr val="accent2">
                    <a:lumMod val="20000"/>
                    <a:lumOff val="80000"/>
                  </a:schemeClr>
                </a:solidFill>
              </a:rPr>
              <a:t>Development Tools:</a:t>
            </a:r>
            <a:r>
              <a:rPr lang="en-IN" sz="2000" dirty="0">
                <a:solidFill>
                  <a:schemeClr val="accent2">
                    <a:lumMod val="20000"/>
                    <a:lumOff val="80000"/>
                  </a:schemeClr>
                </a:solidFill>
              </a:rPr>
              <a:t> VS Code, Git, Postman</a:t>
            </a: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021199"/>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FD9BE"/>
                </a:solidFill>
                <a:latin typeface="Quattrocento" pitchFamily="34" charset="0"/>
                <a:ea typeface="Quattrocento" pitchFamily="34" charset="-122"/>
                <a:cs typeface="Quattrocento" pitchFamily="34" charset="-120"/>
              </a:rPr>
              <a:t>EXISTING SYSTEM </a:t>
            </a:r>
            <a:endParaRPr lang="en-US" sz="4400" dirty="0"/>
          </a:p>
        </p:txBody>
      </p:sp>
      <p:pic>
        <p:nvPicPr>
          <p:cNvPr id="3" name="Image 0" descr="preencoded.png"/>
          <p:cNvPicPr>
            <a:picLocks noChangeAspect="1"/>
          </p:cNvPicPr>
          <p:nvPr/>
        </p:nvPicPr>
        <p:blipFill>
          <a:blip r:embed="rId3"/>
          <a:stretch>
            <a:fillRect/>
          </a:stretch>
        </p:blipFill>
        <p:spPr>
          <a:xfrm>
            <a:off x="9062356" y="2353389"/>
            <a:ext cx="5241473" cy="4585811"/>
          </a:xfrm>
          <a:prstGeom prst="rect">
            <a:avLst/>
          </a:prstGeom>
        </p:spPr>
      </p:pic>
      <p:sp>
        <p:nvSpPr>
          <p:cNvPr id="4" name="Text 1"/>
          <p:cNvSpPr/>
          <p:nvPr/>
        </p:nvSpPr>
        <p:spPr>
          <a:xfrm>
            <a:off x="9645491" y="3114199"/>
            <a:ext cx="4154686" cy="3064193"/>
          </a:xfrm>
          <a:prstGeom prst="rect">
            <a:avLst/>
          </a:prstGeom>
          <a:noFill/>
          <a:ln/>
        </p:spPr>
        <p:txBody>
          <a:bodyPr wrap="square" lIns="0" tIns="0" rIns="0" bIns="0" rtlCol="0" anchor="t"/>
          <a:lstStyle/>
          <a:p>
            <a:pPr marL="0" indent="0" algn="l">
              <a:lnSpc>
                <a:spcPts val="3000"/>
              </a:lnSpc>
              <a:buNone/>
            </a:pPr>
            <a:endParaRPr lang="en-US" sz="1850" dirty="0"/>
          </a:p>
        </p:txBody>
      </p:sp>
      <p:pic>
        <p:nvPicPr>
          <p:cNvPr id="5" name="Picture 4"/>
          <p:cNvPicPr>
            <a:picLocks noChangeAspect="1"/>
          </p:cNvPicPr>
          <p:nvPr/>
        </p:nvPicPr>
        <p:blipFill>
          <a:blip r:embed="rId4"/>
          <a:stretch>
            <a:fillRect/>
          </a:stretch>
        </p:blipFill>
        <p:spPr>
          <a:xfrm>
            <a:off x="12478325" y="7784553"/>
            <a:ext cx="2152075" cy="445047"/>
          </a:xfrm>
          <a:prstGeom prst="rect">
            <a:avLst/>
          </a:prstGeom>
        </p:spPr>
      </p:pic>
      <p:sp>
        <p:nvSpPr>
          <p:cNvPr id="10" name="Rectangle 4"/>
          <p:cNvSpPr>
            <a:spLocks noChangeArrowheads="1"/>
          </p:cNvSpPr>
          <p:nvPr/>
        </p:nvSpPr>
        <p:spPr bwMode="auto">
          <a:xfrm>
            <a:off x="1482460" y="2208074"/>
            <a:ext cx="6625532"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accent2">
                  <a:lumMod val="20000"/>
                  <a:lumOff val="8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rPr>
              <a:t> Focuses mainly on </a:t>
            </a:r>
            <a:r>
              <a:rPr kumimoji="0" lang="en-US" altLang="en-US" b="1" i="0" u="none" strike="noStrike" cap="none" normalizeH="0" baseline="0" dirty="0">
                <a:ln>
                  <a:noFill/>
                </a:ln>
                <a:solidFill>
                  <a:schemeClr val="accent2">
                    <a:lumMod val="20000"/>
                    <a:lumOff val="80000"/>
                  </a:schemeClr>
                </a:solidFill>
                <a:effectLst/>
                <a:latin typeface="Arial" panose="020B0604020202020204" pitchFamily="34" charset="0"/>
              </a:rPr>
              <a:t>project tracking and data storage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rPr>
              <a:t> Client requirements are collected </a:t>
            </a:r>
            <a:r>
              <a:rPr kumimoji="0" lang="en-US" altLang="en-US" b="1" i="0" u="none" strike="noStrike" cap="none" normalizeH="0" baseline="0" dirty="0">
                <a:ln>
                  <a:noFill/>
                </a:ln>
                <a:solidFill>
                  <a:schemeClr val="accent2">
                    <a:lumMod val="20000"/>
                    <a:lumOff val="80000"/>
                  </a:schemeClr>
                </a:solidFill>
                <a:effectLst/>
                <a:latin typeface="Arial" panose="020B0604020202020204" pitchFamily="34" charset="0"/>
              </a:rPr>
              <a:t>manually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rPr>
              <a:t> Decision-making depends on </a:t>
            </a:r>
            <a:r>
              <a:rPr kumimoji="0" lang="en-US" altLang="en-US" b="1" i="0" u="none" strike="noStrike" cap="none" normalizeH="0" baseline="0" dirty="0">
                <a:ln>
                  <a:noFill/>
                </a:ln>
                <a:solidFill>
                  <a:schemeClr val="accent2">
                    <a:lumMod val="20000"/>
                    <a:lumOff val="80000"/>
                  </a:schemeClr>
                </a:solidFill>
                <a:effectLst/>
                <a:latin typeface="Arial" panose="020B0604020202020204" pitchFamily="34" charset="0"/>
              </a:rPr>
              <a:t>engineer/architect experience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accent2">
                    <a:lumMod val="20000"/>
                    <a:lumOff val="80000"/>
                  </a:schemeClr>
                </a:solidFill>
                <a:effectLst/>
                <a:latin typeface="Arial" panose="020B0604020202020204" pitchFamily="34" charset="0"/>
              </a:rPr>
              <a:t> No AI-based assistance</a:t>
            </a:r>
            <a:r>
              <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rPr>
              <a:t> for requirement analysis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rPr>
              <a:t> Communication is often </a:t>
            </a:r>
            <a:r>
              <a:rPr kumimoji="0" lang="en-US" altLang="en-US" b="1" i="0" u="none" strike="noStrike" cap="none" normalizeH="0" baseline="0" dirty="0">
                <a:ln>
                  <a:noFill/>
                </a:ln>
                <a:solidFill>
                  <a:schemeClr val="accent2">
                    <a:lumMod val="20000"/>
                    <a:lumOff val="80000"/>
                  </a:schemeClr>
                </a:solidFill>
                <a:effectLst/>
                <a:latin typeface="Arial" panose="020B0604020202020204" pitchFamily="34" charset="0"/>
              </a:rPr>
              <a:t>unstructured and fragmented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rPr>
              <a:t> High chances of </a:t>
            </a:r>
            <a:r>
              <a:rPr kumimoji="0" lang="en-US" altLang="en-US" b="1" i="0" u="none" strike="noStrike" cap="none" normalizeH="0" baseline="0" dirty="0">
                <a:ln>
                  <a:noFill/>
                </a:ln>
                <a:solidFill>
                  <a:schemeClr val="accent2">
                    <a:lumMod val="20000"/>
                    <a:lumOff val="80000"/>
                  </a:schemeClr>
                </a:solidFill>
                <a:effectLst/>
                <a:latin typeface="Arial" panose="020B0604020202020204" pitchFamily="34" charset="0"/>
              </a:rPr>
              <a:t>errors and rework</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accent2">
                    <a:lumMod val="20000"/>
                    <a:lumOff val="80000"/>
                  </a:schemeClr>
                </a:solidFill>
                <a:effectLst/>
                <a:latin typeface="Arial" panose="020B0604020202020204" pitchFamily="34" charset="0"/>
              </a:rPr>
              <a:t> Limited automation and scalability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751403"/>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D9BE"/>
                </a:solidFill>
                <a:latin typeface="Quattrocento" pitchFamily="34" charset="0"/>
                <a:ea typeface="Quattrocento" pitchFamily="34" charset="-122"/>
                <a:cs typeface="Quattrocento" pitchFamily="34" charset="-120"/>
              </a:rPr>
              <a:t>Drawbacks of Current Approaches</a:t>
            </a:r>
            <a:endParaRPr lang="en-US" sz="4400" dirty="0"/>
          </a:p>
        </p:txBody>
      </p:sp>
      <p:sp>
        <p:nvSpPr>
          <p:cNvPr id="4" name="Shape 1"/>
          <p:cNvSpPr/>
          <p:nvPr/>
        </p:nvSpPr>
        <p:spPr>
          <a:xfrm>
            <a:off x="837724" y="2518410"/>
            <a:ext cx="3614618" cy="2184202"/>
          </a:xfrm>
          <a:prstGeom prst="roundRect">
            <a:avLst>
              <a:gd name="adj" fmla="val 6698"/>
            </a:avLst>
          </a:prstGeom>
          <a:solidFill>
            <a:srgbClr val="123332"/>
          </a:solidFill>
          <a:ln w="30480">
            <a:solidFill>
              <a:srgbClr val="4A6B6A"/>
            </a:solidFill>
            <a:prstDash val="solid"/>
          </a:ln>
        </p:spPr>
      </p:sp>
      <p:sp>
        <p:nvSpPr>
          <p:cNvPr id="5" name="Shape 2"/>
          <p:cNvSpPr/>
          <p:nvPr/>
        </p:nvSpPr>
        <p:spPr>
          <a:xfrm>
            <a:off x="807244" y="2518410"/>
            <a:ext cx="121920" cy="2184202"/>
          </a:xfrm>
          <a:prstGeom prst="roundRect">
            <a:avLst>
              <a:gd name="adj" fmla="val 29451"/>
            </a:avLst>
          </a:prstGeom>
          <a:solidFill>
            <a:srgbClr val="EF9C82"/>
          </a:solidFill>
          <a:ln/>
        </p:spPr>
      </p:sp>
      <p:sp>
        <p:nvSpPr>
          <p:cNvPr id="6" name="Text 3"/>
          <p:cNvSpPr/>
          <p:nvPr/>
        </p:nvSpPr>
        <p:spPr>
          <a:xfrm>
            <a:off x="1198959" y="278820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Data Silos</a:t>
            </a:r>
            <a:endParaRPr lang="en-US" sz="2200" dirty="0"/>
          </a:p>
        </p:txBody>
      </p:sp>
      <p:sp>
        <p:nvSpPr>
          <p:cNvPr id="7" name="Text 4"/>
          <p:cNvSpPr/>
          <p:nvPr/>
        </p:nvSpPr>
        <p:spPr>
          <a:xfrm>
            <a:off x="1198959" y="3283744"/>
            <a:ext cx="2983587" cy="1149072"/>
          </a:xfrm>
          <a:prstGeom prst="rect">
            <a:avLst/>
          </a:prstGeom>
          <a:noFill/>
          <a:ln/>
        </p:spPr>
        <p:txBody>
          <a:bodyPr wrap="squar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Project, client, and document data are disconnected across teams.</a:t>
            </a:r>
            <a:endParaRPr lang="en-US" sz="1850" dirty="0"/>
          </a:p>
        </p:txBody>
      </p:sp>
      <p:sp>
        <p:nvSpPr>
          <p:cNvPr id="8" name="Shape 5"/>
          <p:cNvSpPr/>
          <p:nvPr/>
        </p:nvSpPr>
        <p:spPr>
          <a:xfrm>
            <a:off x="4691658" y="2518410"/>
            <a:ext cx="3614618" cy="2184202"/>
          </a:xfrm>
          <a:prstGeom prst="roundRect">
            <a:avLst>
              <a:gd name="adj" fmla="val 6698"/>
            </a:avLst>
          </a:prstGeom>
          <a:solidFill>
            <a:srgbClr val="123332"/>
          </a:solidFill>
          <a:ln w="30480">
            <a:solidFill>
              <a:srgbClr val="4A6B6A"/>
            </a:solidFill>
            <a:prstDash val="solid"/>
          </a:ln>
        </p:spPr>
      </p:sp>
      <p:sp>
        <p:nvSpPr>
          <p:cNvPr id="9" name="Shape 6"/>
          <p:cNvSpPr/>
          <p:nvPr/>
        </p:nvSpPr>
        <p:spPr>
          <a:xfrm>
            <a:off x="4661178" y="2518410"/>
            <a:ext cx="121920" cy="2184202"/>
          </a:xfrm>
          <a:prstGeom prst="roundRect">
            <a:avLst>
              <a:gd name="adj" fmla="val 29451"/>
            </a:avLst>
          </a:prstGeom>
          <a:solidFill>
            <a:srgbClr val="EF9C82"/>
          </a:solidFill>
          <a:ln/>
        </p:spPr>
      </p:sp>
      <p:sp>
        <p:nvSpPr>
          <p:cNvPr id="10" name="Text 7"/>
          <p:cNvSpPr/>
          <p:nvPr/>
        </p:nvSpPr>
        <p:spPr>
          <a:xfrm>
            <a:off x="5052893" y="278820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Manual Estimation</a:t>
            </a:r>
            <a:endParaRPr lang="en-US" sz="2200" dirty="0"/>
          </a:p>
        </p:txBody>
      </p:sp>
      <p:sp>
        <p:nvSpPr>
          <p:cNvPr id="11" name="Text 8"/>
          <p:cNvSpPr/>
          <p:nvPr/>
        </p:nvSpPr>
        <p:spPr>
          <a:xfrm>
            <a:off x="5052893" y="3283744"/>
            <a:ext cx="2983587" cy="1149072"/>
          </a:xfrm>
          <a:prstGeom prst="rect">
            <a:avLst/>
          </a:prstGeom>
          <a:noFill/>
          <a:ln/>
        </p:spPr>
        <p:txBody>
          <a:bodyPr wrap="squar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Cost and schedule estimates rely on manual rules and spreadsheets.</a:t>
            </a:r>
            <a:endParaRPr lang="en-US" sz="1850" dirty="0"/>
          </a:p>
        </p:txBody>
      </p:sp>
      <p:sp>
        <p:nvSpPr>
          <p:cNvPr id="12" name="Shape 9"/>
          <p:cNvSpPr/>
          <p:nvPr/>
        </p:nvSpPr>
        <p:spPr>
          <a:xfrm>
            <a:off x="837724" y="4941927"/>
            <a:ext cx="3614618" cy="2536150"/>
          </a:xfrm>
          <a:prstGeom prst="roundRect">
            <a:avLst>
              <a:gd name="adj" fmla="val 5769"/>
            </a:avLst>
          </a:prstGeom>
          <a:solidFill>
            <a:srgbClr val="123332"/>
          </a:solidFill>
          <a:ln w="30480">
            <a:solidFill>
              <a:srgbClr val="4A6B6A"/>
            </a:solidFill>
            <a:prstDash val="solid"/>
          </a:ln>
        </p:spPr>
      </p:sp>
      <p:sp>
        <p:nvSpPr>
          <p:cNvPr id="13" name="Shape 10"/>
          <p:cNvSpPr/>
          <p:nvPr/>
        </p:nvSpPr>
        <p:spPr>
          <a:xfrm>
            <a:off x="807244" y="4941927"/>
            <a:ext cx="121920" cy="2536150"/>
          </a:xfrm>
          <a:prstGeom prst="roundRect">
            <a:avLst>
              <a:gd name="adj" fmla="val 29451"/>
            </a:avLst>
          </a:prstGeom>
          <a:solidFill>
            <a:srgbClr val="EF9C82"/>
          </a:solidFill>
          <a:ln/>
        </p:spPr>
      </p:sp>
      <p:sp>
        <p:nvSpPr>
          <p:cNvPr id="14" name="Text 11"/>
          <p:cNvSpPr/>
          <p:nvPr/>
        </p:nvSpPr>
        <p:spPr>
          <a:xfrm>
            <a:off x="1198959" y="521172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Poor Site Visibility</a:t>
            </a:r>
            <a:endParaRPr lang="en-US" sz="2200" dirty="0"/>
          </a:p>
        </p:txBody>
      </p:sp>
      <p:sp>
        <p:nvSpPr>
          <p:cNvPr id="15" name="Text 12"/>
          <p:cNvSpPr/>
          <p:nvPr/>
        </p:nvSpPr>
        <p:spPr>
          <a:xfrm>
            <a:off x="1198959" y="5707261"/>
            <a:ext cx="2983587" cy="1149072"/>
          </a:xfrm>
          <a:prstGeom prst="rect">
            <a:avLst/>
          </a:prstGeom>
          <a:noFill/>
          <a:ln/>
        </p:spPr>
        <p:txBody>
          <a:bodyPr wrap="squar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Limited automated analysis of site photos, progress, and safety risks.</a:t>
            </a:r>
            <a:endParaRPr lang="en-US" sz="1850" dirty="0"/>
          </a:p>
        </p:txBody>
      </p:sp>
      <p:sp>
        <p:nvSpPr>
          <p:cNvPr id="16" name="Shape 13"/>
          <p:cNvSpPr/>
          <p:nvPr/>
        </p:nvSpPr>
        <p:spPr>
          <a:xfrm>
            <a:off x="4691658" y="4941927"/>
            <a:ext cx="3614618" cy="2536150"/>
          </a:xfrm>
          <a:prstGeom prst="roundRect">
            <a:avLst>
              <a:gd name="adj" fmla="val 5769"/>
            </a:avLst>
          </a:prstGeom>
          <a:solidFill>
            <a:srgbClr val="123332"/>
          </a:solidFill>
          <a:ln w="30480">
            <a:solidFill>
              <a:srgbClr val="4A6B6A"/>
            </a:solidFill>
            <a:prstDash val="solid"/>
          </a:ln>
        </p:spPr>
      </p:sp>
      <p:sp>
        <p:nvSpPr>
          <p:cNvPr id="17" name="Shape 14"/>
          <p:cNvSpPr/>
          <p:nvPr/>
        </p:nvSpPr>
        <p:spPr>
          <a:xfrm>
            <a:off x="4661178" y="4941927"/>
            <a:ext cx="121920" cy="2536150"/>
          </a:xfrm>
          <a:prstGeom prst="roundRect">
            <a:avLst>
              <a:gd name="adj" fmla="val 29451"/>
            </a:avLst>
          </a:prstGeom>
          <a:solidFill>
            <a:srgbClr val="EF9C82"/>
          </a:solidFill>
          <a:ln/>
        </p:spPr>
      </p:sp>
      <p:sp>
        <p:nvSpPr>
          <p:cNvPr id="18" name="Text 15"/>
          <p:cNvSpPr/>
          <p:nvPr/>
        </p:nvSpPr>
        <p:spPr>
          <a:xfrm>
            <a:off x="5052893" y="5211723"/>
            <a:ext cx="2983587" cy="703898"/>
          </a:xfrm>
          <a:prstGeom prst="rect">
            <a:avLst/>
          </a:prstGeom>
          <a:noFill/>
          <a:ln/>
        </p:spPr>
        <p:txBody>
          <a:bodyPr wrap="square" lIns="0" tIns="0" rIns="0" bIns="0" rtlCol="0" anchor="t"/>
          <a:lstStyle/>
          <a:p>
            <a:pPr marL="0" indent="0" algn="l">
              <a:lnSpc>
                <a:spcPts val="2750"/>
              </a:lnSpc>
              <a:buNone/>
            </a:pPr>
            <a:r>
              <a:rPr lang="en-US" sz="2200" dirty="0">
                <a:solidFill>
                  <a:srgbClr val="F9EEE7"/>
                </a:solidFill>
                <a:latin typeface="Quattrocento" pitchFamily="34" charset="0"/>
                <a:ea typeface="Quattrocento" pitchFamily="34" charset="-122"/>
                <a:cs typeface="Quattrocento" pitchFamily="34" charset="-120"/>
              </a:rPr>
              <a:t>Client Communication Gaps</a:t>
            </a:r>
            <a:endParaRPr lang="en-US" sz="2200" dirty="0"/>
          </a:p>
        </p:txBody>
      </p:sp>
      <p:sp>
        <p:nvSpPr>
          <p:cNvPr id="19" name="Text 16"/>
          <p:cNvSpPr/>
          <p:nvPr/>
        </p:nvSpPr>
        <p:spPr>
          <a:xfrm>
            <a:off x="5052893" y="6059210"/>
            <a:ext cx="2983587" cy="1149072"/>
          </a:xfrm>
          <a:prstGeom prst="rect">
            <a:avLst/>
          </a:prstGeom>
          <a:noFill/>
          <a:ln/>
        </p:spPr>
        <p:txBody>
          <a:bodyPr wrap="square" lIns="0" tIns="0" rIns="0" bIns="0" rtlCol="0" anchor="t"/>
          <a:lstStyle/>
          <a:p>
            <a:pPr marL="0" indent="0" algn="l">
              <a:lnSpc>
                <a:spcPts val="3000"/>
              </a:lnSpc>
              <a:buNone/>
            </a:pPr>
            <a:r>
              <a:rPr lang="en-US" sz="1850" dirty="0">
                <a:solidFill>
                  <a:srgbClr val="F9EEE7"/>
                </a:solidFill>
                <a:latin typeface="Quattrocento" pitchFamily="34" charset="0"/>
                <a:ea typeface="Quattrocento" pitchFamily="34" charset="-122"/>
                <a:cs typeface="Quattrocento" pitchFamily="34" charset="-120"/>
              </a:rPr>
              <a:t>Nonstandardized handoffs and reactive customer updates.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78669" y="723067"/>
            <a:ext cx="5600462" cy="654368"/>
          </a:xfrm>
          <a:prstGeom prst="rect">
            <a:avLst/>
          </a:prstGeom>
          <a:noFill/>
          <a:ln/>
        </p:spPr>
        <p:txBody>
          <a:bodyPr wrap="none" lIns="0" tIns="0" rIns="0" bIns="0" rtlCol="0" anchor="t"/>
          <a:lstStyle/>
          <a:p>
            <a:pPr marL="0" indent="0" algn="l">
              <a:lnSpc>
                <a:spcPts val="5150"/>
              </a:lnSpc>
              <a:buNone/>
            </a:pPr>
            <a:r>
              <a:rPr lang="en-US" sz="4100" dirty="0">
                <a:solidFill>
                  <a:srgbClr val="FFD9BE"/>
                </a:solidFill>
                <a:latin typeface="Quattrocento" pitchFamily="34" charset="0"/>
                <a:ea typeface="Quattrocento" pitchFamily="34" charset="-122"/>
                <a:cs typeface="Quattrocento" pitchFamily="34" charset="-120"/>
              </a:rPr>
              <a:t>Proposed Methodology </a:t>
            </a:r>
            <a:endParaRPr lang="en-US" sz="4100" dirty="0"/>
          </a:p>
        </p:txBody>
      </p:sp>
      <p:sp>
        <p:nvSpPr>
          <p:cNvPr id="3" name="Text 1"/>
          <p:cNvSpPr/>
          <p:nvPr/>
        </p:nvSpPr>
        <p:spPr>
          <a:xfrm>
            <a:off x="778669" y="1790938"/>
            <a:ext cx="13073063" cy="1030129"/>
          </a:xfrm>
          <a:prstGeom prst="rect">
            <a:avLst/>
          </a:prstGeom>
          <a:noFill/>
          <a:ln/>
        </p:spPr>
        <p:txBody>
          <a:bodyPr wrap="square" lIns="0" tIns="0" rIns="0" bIns="0" rtlCol="0" anchor="t"/>
          <a:lstStyle/>
          <a:p>
            <a:pPr marL="0" indent="0" algn="l">
              <a:lnSpc>
                <a:spcPts val="2700"/>
              </a:lnSpc>
              <a:buNone/>
            </a:pPr>
            <a:r>
              <a:rPr lang="en-US" sz="1750" dirty="0">
                <a:solidFill>
                  <a:srgbClr val="F9EEE7"/>
                </a:solidFill>
                <a:latin typeface="Quattrocento" pitchFamily="34" charset="0"/>
                <a:ea typeface="Quattrocento" pitchFamily="34" charset="-122"/>
                <a:cs typeface="Quattrocento" pitchFamily="34" charset="-120"/>
              </a:rPr>
              <a:t>Build an AI-native PM system that integrates domain models, supervised ML, and on-chain-like immutable logs. Key modules interact via event-driven microservices; AI models are trained on anonymized industry datasets and in-house project data</a:t>
            </a:r>
            <a:endParaRPr lang="en-US" sz="1750" dirty="0"/>
          </a:p>
        </p:txBody>
      </p:sp>
      <p:sp>
        <p:nvSpPr>
          <p:cNvPr id="4" name="Shape 2"/>
          <p:cNvSpPr/>
          <p:nvPr/>
        </p:nvSpPr>
        <p:spPr>
          <a:xfrm>
            <a:off x="778669" y="3387328"/>
            <a:ext cx="6433185" cy="222409"/>
          </a:xfrm>
          <a:prstGeom prst="roundRect">
            <a:avLst>
              <a:gd name="adj" fmla="val 15005"/>
            </a:avLst>
          </a:prstGeom>
          <a:solidFill>
            <a:srgbClr val="315251"/>
          </a:solidFill>
          <a:ln/>
        </p:spPr>
      </p:sp>
      <p:sp>
        <p:nvSpPr>
          <p:cNvPr id="5" name="Text 3"/>
          <p:cNvSpPr/>
          <p:nvPr/>
        </p:nvSpPr>
        <p:spPr>
          <a:xfrm>
            <a:off x="1001078" y="3816429"/>
            <a:ext cx="3925014" cy="327065"/>
          </a:xfrm>
          <a:prstGeom prst="rect">
            <a:avLst/>
          </a:prstGeom>
          <a:noFill/>
          <a:ln/>
        </p:spPr>
        <p:txBody>
          <a:bodyPr wrap="none" lIns="0" tIns="0" rIns="0" bIns="0" rtlCol="0" anchor="t"/>
          <a:lstStyle/>
          <a:p>
            <a:pPr marL="0" indent="0" algn="l">
              <a:lnSpc>
                <a:spcPts val="2550"/>
              </a:lnSpc>
              <a:buNone/>
            </a:pPr>
            <a:r>
              <a:rPr lang="en-US" sz="2050" dirty="0">
                <a:solidFill>
                  <a:srgbClr val="F9EEE7"/>
                </a:solidFill>
                <a:latin typeface="Quattrocento" pitchFamily="34" charset="0"/>
                <a:ea typeface="Quattrocento" pitchFamily="34" charset="-122"/>
                <a:cs typeface="Quattrocento" pitchFamily="34" charset="-120"/>
              </a:rPr>
              <a:t>1. Data Ingestion &amp; Normalization</a:t>
            </a:r>
            <a:endParaRPr lang="en-US" sz="2050" dirty="0"/>
          </a:p>
        </p:txBody>
      </p:sp>
      <p:sp>
        <p:nvSpPr>
          <p:cNvPr id="6" name="Text 4"/>
          <p:cNvSpPr/>
          <p:nvPr/>
        </p:nvSpPr>
        <p:spPr>
          <a:xfrm>
            <a:off x="1001078" y="4267557"/>
            <a:ext cx="5988368" cy="686752"/>
          </a:xfrm>
          <a:prstGeom prst="rect">
            <a:avLst/>
          </a:prstGeom>
          <a:noFill/>
          <a:ln/>
        </p:spPr>
        <p:txBody>
          <a:bodyPr wrap="square" lIns="0" tIns="0" rIns="0" bIns="0" rtlCol="0" anchor="t"/>
          <a:lstStyle/>
          <a:p>
            <a:pPr marL="0" indent="0" algn="l">
              <a:lnSpc>
                <a:spcPts val="2700"/>
              </a:lnSpc>
              <a:buNone/>
            </a:pPr>
            <a:r>
              <a:rPr lang="en-US" sz="1750" dirty="0">
                <a:solidFill>
                  <a:srgbClr val="F9EEE7"/>
                </a:solidFill>
                <a:latin typeface="Quattrocento" pitchFamily="34" charset="0"/>
                <a:ea typeface="Quattrocento" pitchFamily="34" charset="-122"/>
                <a:cs typeface="Quattrocento" pitchFamily="34" charset="-120"/>
              </a:rPr>
              <a:t>Structured imports (BIM, CAD, contracts), photo ingestion, IoT telemetry normalization.</a:t>
            </a:r>
            <a:endParaRPr lang="en-US" sz="1750" dirty="0"/>
          </a:p>
        </p:txBody>
      </p:sp>
      <p:sp>
        <p:nvSpPr>
          <p:cNvPr id="7" name="Shape 5"/>
          <p:cNvSpPr/>
          <p:nvPr/>
        </p:nvSpPr>
        <p:spPr>
          <a:xfrm>
            <a:off x="7418546" y="3053596"/>
            <a:ext cx="6433185" cy="222409"/>
          </a:xfrm>
          <a:prstGeom prst="roundRect">
            <a:avLst>
              <a:gd name="adj" fmla="val 15005"/>
            </a:avLst>
          </a:prstGeom>
          <a:solidFill>
            <a:srgbClr val="315251"/>
          </a:solidFill>
          <a:ln/>
        </p:spPr>
      </p:sp>
      <p:sp>
        <p:nvSpPr>
          <p:cNvPr id="8" name="Text 6"/>
          <p:cNvSpPr/>
          <p:nvPr/>
        </p:nvSpPr>
        <p:spPr>
          <a:xfrm>
            <a:off x="7640955" y="3482697"/>
            <a:ext cx="2827972" cy="327065"/>
          </a:xfrm>
          <a:prstGeom prst="rect">
            <a:avLst/>
          </a:prstGeom>
          <a:noFill/>
          <a:ln/>
        </p:spPr>
        <p:txBody>
          <a:bodyPr wrap="none" lIns="0" tIns="0" rIns="0" bIns="0" rtlCol="0" anchor="t"/>
          <a:lstStyle/>
          <a:p>
            <a:pPr marL="0" indent="0" algn="l">
              <a:lnSpc>
                <a:spcPts val="2550"/>
              </a:lnSpc>
              <a:buNone/>
            </a:pPr>
            <a:r>
              <a:rPr lang="en-US" sz="2050" dirty="0">
                <a:solidFill>
                  <a:srgbClr val="F9EEE7"/>
                </a:solidFill>
                <a:latin typeface="Quattrocento" pitchFamily="34" charset="0"/>
                <a:ea typeface="Quattrocento" pitchFamily="34" charset="-122"/>
                <a:cs typeface="Quattrocento" pitchFamily="34" charset="-120"/>
              </a:rPr>
              <a:t>2. Domain Models &amp; ML</a:t>
            </a:r>
            <a:endParaRPr lang="en-US" sz="2050" dirty="0"/>
          </a:p>
        </p:txBody>
      </p:sp>
      <p:sp>
        <p:nvSpPr>
          <p:cNvPr id="9" name="Text 7"/>
          <p:cNvSpPr/>
          <p:nvPr/>
        </p:nvSpPr>
        <p:spPr>
          <a:xfrm>
            <a:off x="7640955" y="3933825"/>
            <a:ext cx="5988368" cy="686752"/>
          </a:xfrm>
          <a:prstGeom prst="rect">
            <a:avLst/>
          </a:prstGeom>
          <a:noFill/>
          <a:ln/>
        </p:spPr>
        <p:txBody>
          <a:bodyPr wrap="square" lIns="0" tIns="0" rIns="0" bIns="0" rtlCol="0" anchor="t"/>
          <a:lstStyle/>
          <a:p>
            <a:pPr marL="0" indent="0" algn="l">
              <a:lnSpc>
                <a:spcPts val="2700"/>
              </a:lnSpc>
              <a:buNone/>
            </a:pPr>
            <a:r>
              <a:rPr lang="en-US" sz="1750" dirty="0">
                <a:solidFill>
                  <a:srgbClr val="F9EEE7"/>
                </a:solidFill>
                <a:latin typeface="Quattrocento" pitchFamily="34" charset="0"/>
                <a:ea typeface="Quattrocento" pitchFamily="34" charset="-122"/>
                <a:cs typeface="Quattrocento" pitchFamily="34" charset="-120"/>
              </a:rPr>
              <a:t>Specialized models for cost estimation, schedule optimization, defect detection, and resource allocation.</a:t>
            </a:r>
            <a:endParaRPr lang="en-US" sz="1750" dirty="0"/>
          </a:p>
        </p:txBody>
      </p:sp>
      <p:sp>
        <p:nvSpPr>
          <p:cNvPr id="10" name="Shape 8"/>
          <p:cNvSpPr/>
          <p:nvPr/>
        </p:nvSpPr>
        <p:spPr>
          <a:xfrm>
            <a:off x="778669" y="5717143"/>
            <a:ext cx="6433185" cy="222409"/>
          </a:xfrm>
          <a:prstGeom prst="roundRect">
            <a:avLst>
              <a:gd name="adj" fmla="val 15005"/>
            </a:avLst>
          </a:prstGeom>
          <a:solidFill>
            <a:srgbClr val="315251"/>
          </a:solidFill>
          <a:ln/>
        </p:spPr>
      </p:sp>
      <p:sp>
        <p:nvSpPr>
          <p:cNvPr id="11" name="Text 9"/>
          <p:cNvSpPr/>
          <p:nvPr/>
        </p:nvSpPr>
        <p:spPr>
          <a:xfrm>
            <a:off x="1001078" y="6146244"/>
            <a:ext cx="2617470" cy="327065"/>
          </a:xfrm>
          <a:prstGeom prst="rect">
            <a:avLst/>
          </a:prstGeom>
          <a:noFill/>
          <a:ln/>
        </p:spPr>
        <p:txBody>
          <a:bodyPr wrap="none" lIns="0" tIns="0" rIns="0" bIns="0" rtlCol="0" anchor="t"/>
          <a:lstStyle/>
          <a:p>
            <a:pPr marL="0" indent="0" algn="l">
              <a:lnSpc>
                <a:spcPts val="2550"/>
              </a:lnSpc>
              <a:buNone/>
            </a:pPr>
            <a:r>
              <a:rPr lang="en-US" sz="2050" dirty="0">
                <a:solidFill>
                  <a:srgbClr val="F9EEE7"/>
                </a:solidFill>
                <a:latin typeface="Quattrocento" pitchFamily="34" charset="0"/>
                <a:ea typeface="Quattrocento" pitchFamily="34" charset="-122"/>
                <a:cs typeface="Quattrocento" pitchFamily="34" charset="-120"/>
              </a:rPr>
              <a:t>3. Decision Support</a:t>
            </a:r>
            <a:endParaRPr lang="en-US" sz="2050" dirty="0"/>
          </a:p>
        </p:txBody>
      </p:sp>
      <p:sp>
        <p:nvSpPr>
          <p:cNvPr id="12" name="Text 10"/>
          <p:cNvSpPr/>
          <p:nvPr/>
        </p:nvSpPr>
        <p:spPr>
          <a:xfrm>
            <a:off x="1001078" y="6597372"/>
            <a:ext cx="5988368" cy="686752"/>
          </a:xfrm>
          <a:prstGeom prst="rect">
            <a:avLst/>
          </a:prstGeom>
          <a:noFill/>
          <a:ln/>
        </p:spPr>
        <p:txBody>
          <a:bodyPr wrap="square" lIns="0" tIns="0" rIns="0" bIns="0" rtlCol="0" anchor="t"/>
          <a:lstStyle/>
          <a:p>
            <a:pPr marL="0" indent="0" algn="l">
              <a:lnSpc>
                <a:spcPts val="2700"/>
              </a:lnSpc>
              <a:buNone/>
            </a:pPr>
            <a:r>
              <a:rPr lang="en-US" sz="1750" dirty="0">
                <a:solidFill>
                  <a:srgbClr val="F9EEE7"/>
                </a:solidFill>
                <a:latin typeface="Quattrocento" pitchFamily="34" charset="0"/>
                <a:ea typeface="Quattrocento" pitchFamily="34" charset="-122"/>
                <a:cs typeface="Quattrocento" pitchFamily="34" charset="-120"/>
              </a:rPr>
              <a:t>Prescriptive recommendations, scenario simulation, and “what-if” planning.</a:t>
            </a:r>
            <a:endParaRPr lang="en-US" sz="1750" dirty="0"/>
          </a:p>
        </p:txBody>
      </p:sp>
      <p:sp>
        <p:nvSpPr>
          <p:cNvPr id="13" name="Shape 11"/>
          <p:cNvSpPr/>
          <p:nvPr/>
        </p:nvSpPr>
        <p:spPr>
          <a:xfrm>
            <a:off x="7418546" y="5383411"/>
            <a:ext cx="6433185" cy="222409"/>
          </a:xfrm>
          <a:prstGeom prst="roundRect">
            <a:avLst>
              <a:gd name="adj" fmla="val 15005"/>
            </a:avLst>
          </a:prstGeom>
          <a:solidFill>
            <a:srgbClr val="315251"/>
          </a:solidFill>
          <a:ln/>
        </p:spPr>
      </p:sp>
      <p:sp>
        <p:nvSpPr>
          <p:cNvPr id="14" name="Text 12"/>
          <p:cNvSpPr/>
          <p:nvPr/>
        </p:nvSpPr>
        <p:spPr>
          <a:xfrm>
            <a:off x="7640955" y="5812512"/>
            <a:ext cx="2726174" cy="327065"/>
          </a:xfrm>
          <a:prstGeom prst="rect">
            <a:avLst/>
          </a:prstGeom>
          <a:noFill/>
          <a:ln/>
        </p:spPr>
        <p:txBody>
          <a:bodyPr wrap="none" lIns="0" tIns="0" rIns="0" bIns="0" rtlCol="0" anchor="t"/>
          <a:lstStyle/>
          <a:p>
            <a:pPr marL="0" indent="0" algn="l">
              <a:lnSpc>
                <a:spcPts val="2550"/>
              </a:lnSpc>
              <a:buNone/>
            </a:pPr>
            <a:r>
              <a:rPr lang="en-US" sz="2050" dirty="0">
                <a:solidFill>
                  <a:srgbClr val="F9EEE7"/>
                </a:solidFill>
                <a:latin typeface="Quattrocento" pitchFamily="34" charset="0"/>
                <a:ea typeface="Quattrocento" pitchFamily="34" charset="-122"/>
                <a:cs typeface="Quattrocento" pitchFamily="34" charset="-120"/>
              </a:rPr>
              <a:t>4. Continuous Learning</a:t>
            </a:r>
            <a:endParaRPr lang="en-US" sz="2050" dirty="0"/>
          </a:p>
        </p:txBody>
      </p:sp>
      <p:sp>
        <p:nvSpPr>
          <p:cNvPr id="15" name="Text 13"/>
          <p:cNvSpPr/>
          <p:nvPr/>
        </p:nvSpPr>
        <p:spPr>
          <a:xfrm>
            <a:off x="7640955" y="6263640"/>
            <a:ext cx="5988368" cy="686752"/>
          </a:xfrm>
          <a:prstGeom prst="rect">
            <a:avLst/>
          </a:prstGeom>
          <a:noFill/>
          <a:ln/>
        </p:spPr>
        <p:txBody>
          <a:bodyPr wrap="square" lIns="0" tIns="0" rIns="0" bIns="0" rtlCol="0" anchor="t"/>
          <a:lstStyle/>
          <a:p>
            <a:pPr marL="0" indent="0" algn="l">
              <a:lnSpc>
                <a:spcPts val="2700"/>
              </a:lnSpc>
              <a:buNone/>
            </a:pPr>
            <a:r>
              <a:rPr lang="en-US" sz="1750" dirty="0">
                <a:solidFill>
                  <a:srgbClr val="F9EEE7"/>
                </a:solidFill>
                <a:latin typeface="Quattrocento" pitchFamily="34" charset="0"/>
                <a:ea typeface="Quattrocento" pitchFamily="34" charset="-122"/>
                <a:cs typeface="Quattrocento" pitchFamily="34" charset="-120"/>
              </a:rPr>
              <a:t>Feedback loops capture outcomes to retrain models—improve accuracy over time.</a:t>
            </a:r>
            <a:endParaRPr lang="en-US" sz="1750" dirty="0"/>
          </a:p>
        </p:txBody>
      </p:sp>
      <p:pic>
        <p:nvPicPr>
          <p:cNvPr id="16" name="Picture 15"/>
          <p:cNvPicPr>
            <a:picLocks noChangeAspect="1"/>
          </p:cNvPicPr>
          <p:nvPr/>
        </p:nvPicPr>
        <p:blipFill>
          <a:blip r:embed="rId3"/>
          <a:stretch>
            <a:fillRect/>
          </a:stretch>
        </p:blipFill>
        <p:spPr>
          <a:xfrm>
            <a:off x="12478325" y="7784553"/>
            <a:ext cx="2152075" cy="44504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0923" y="1562100"/>
            <a:ext cx="6953607" cy="605790"/>
          </a:xfrm>
          <a:prstGeom prst="rect">
            <a:avLst/>
          </a:prstGeom>
          <a:noFill/>
          <a:ln/>
        </p:spPr>
        <p:txBody>
          <a:bodyPr wrap="none" lIns="0" tIns="0" rIns="0" bIns="0" rtlCol="0" anchor="t"/>
          <a:lstStyle/>
          <a:p>
            <a:pPr marL="0" indent="0" algn="l">
              <a:lnSpc>
                <a:spcPts val="4750"/>
              </a:lnSpc>
              <a:buNone/>
            </a:pPr>
            <a:r>
              <a:rPr lang="en-US" sz="3800" dirty="0">
                <a:solidFill>
                  <a:srgbClr val="FFD9BE"/>
                </a:solidFill>
                <a:latin typeface="Quattrocento" pitchFamily="34" charset="0"/>
                <a:ea typeface="Quattrocento" pitchFamily="34" charset="-122"/>
                <a:cs typeface="Quattrocento" pitchFamily="34" charset="-120"/>
              </a:rPr>
              <a:t>Advantages of Proposed System</a:t>
            </a:r>
            <a:endParaRPr lang="en-US" sz="3800" dirty="0"/>
          </a:p>
        </p:txBody>
      </p:sp>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20923" y="2433757"/>
            <a:ext cx="514945" cy="514945"/>
          </a:xfrm>
          <a:prstGeom prst="rect">
            <a:avLst/>
          </a:prstGeom>
        </p:spPr>
      </p:pic>
      <p:sp>
        <p:nvSpPr>
          <p:cNvPr id="5" name="Text 1"/>
          <p:cNvSpPr/>
          <p:nvPr/>
        </p:nvSpPr>
        <p:spPr>
          <a:xfrm>
            <a:off x="1457444" y="2433757"/>
            <a:ext cx="2423517" cy="303014"/>
          </a:xfrm>
          <a:prstGeom prst="rect">
            <a:avLst/>
          </a:prstGeom>
          <a:noFill/>
          <a:ln/>
        </p:spPr>
        <p:txBody>
          <a:bodyPr wrap="none" lIns="0" tIns="0" rIns="0" bIns="0" rtlCol="0" anchor="t"/>
          <a:lstStyle/>
          <a:p>
            <a:pPr marL="0" indent="0" algn="l">
              <a:lnSpc>
                <a:spcPts val="2350"/>
              </a:lnSpc>
              <a:buNone/>
            </a:pPr>
            <a:r>
              <a:rPr lang="en-US" sz="1900" dirty="0">
                <a:solidFill>
                  <a:srgbClr val="F9EEE7"/>
                </a:solidFill>
                <a:latin typeface="Quattrocento" pitchFamily="34" charset="0"/>
                <a:ea typeface="Quattrocento" pitchFamily="34" charset="-122"/>
                <a:cs typeface="Quattrocento" pitchFamily="34" charset="-120"/>
              </a:rPr>
              <a:t>Faster Scheduling</a:t>
            </a:r>
            <a:endParaRPr lang="en-US" sz="1900" dirty="0"/>
          </a:p>
        </p:txBody>
      </p:sp>
      <p:sp>
        <p:nvSpPr>
          <p:cNvPr id="6" name="Text 2"/>
          <p:cNvSpPr/>
          <p:nvPr/>
        </p:nvSpPr>
        <p:spPr>
          <a:xfrm>
            <a:off x="1457444" y="2843093"/>
            <a:ext cx="6965633" cy="613172"/>
          </a:xfrm>
          <a:prstGeom prst="rect">
            <a:avLst/>
          </a:prstGeom>
          <a:noFill/>
          <a:ln/>
        </p:spPr>
        <p:txBody>
          <a:bodyPr wrap="square" lIns="0" tIns="0" rIns="0" bIns="0" rtlCol="0" anchor="t"/>
          <a:lstStyle/>
          <a:p>
            <a:pPr marL="0" indent="0" algn="l">
              <a:lnSpc>
                <a:spcPts val="2400"/>
              </a:lnSpc>
              <a:buNone/>
            </a:pPr>
            <a:r>
              <a:rPr lang="en-US" sz="1600" dirty="0">
                <a:solidFill>
                  <a:srgbClr val="F9EEE7"/>
                </a:solidFill>
                <a:latin typeface="Quattrocento" pitchFamily="34" charset="0"/>
                <a:ea typeface="Quattrocento" pitchFamily="34" charset="-122"/>
                <a:cs typeface="Quattrocento" pitchFamily="34" charset="-120"/>
              </a:rPr>
              <a:t>Automated schedule generation and conflict resolution reduce planning time.</a:t>
            </a:r>
            <a:endParaRPr lang="en-US" sz="1600" dirty="0"/>
          </a:p>
        </p:txBody>
      </p:sp>
      <p:pic>
        <p:nvPicPr>
          <p:cNvPr id="7"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20923" y="3810714"/>
            <a:ext cx="514945" cy="514945"/>
          </a:xfrm>
          <a:prstGeom prst="rect">
            <a:avLst/>
          </a:prstGeom>
        </p:spPr>
      </p:pic>
      <p:sp>
        <p:nvSpPr>
          <p:cNvPr id="8" name="Text 3"/>
          <p:cNvSpPr/>
          <p:nvPr/>
        </p:nvSpPr>
        <p:spPr>
          <a:xfrm>
            <a:off x="1457444" y="3810714"/>
            <a:ext cx="2423517" cy="303014"/>
          </a:xfrm>
          <a:prstGeom prst="rect">
            <a:avLst/>
          </a:prstGeom>
          <a:noFill/>
          <a:ln/>
        </p:spPr>
        <p:txBody>
          <a:bodyPr wrap="none" lIns="0" tIns="0" rIns="0" bIns="0" rtlCol="0" anchor="t"/>
          <a:lstStyle/>
          <a:p>
            <a:pPr marL="0" indent="0" algn="l">
              <a:lnSpc>
                <a:spcPts val="2350"/>
              </a:lnSpc>
              <a:buNone/>
            </a:pPr>
            <a:r>
              <a:rPr lang="en-US" sz="1900" dirty="0">
                <a:solidFill>
                  <a:srgbClr val="F9EEE7"/>
                </a:solidFill>
                <a:latin typeface="Quattrocento" pitchFamily="34" charset="0"/>
                <a:ea typeface="Quattrocento" pitchFamily="34" charset="-122"/>
                <a:cs typeface="Quattrocento" pitchFamily="34" charset="-120"/>
              </a:rPr>
              <a:t>Accurate Estimates</a:t>
            </a:r>
            <a:endParaRPr lang="en-US" sz="1900" dirty="0"/>
          </a:p>
        </p:txBody>
      </p:sp>
      <p:sp>
        <p:nvSpPr>
          <p:cNvPr id="9" name="Text 4"/>
          <p:cNvSpPr/>
          <p:nvPr/>
        </p:nvSpPr>
        <p:spPr>
          <a:xfrm>
            <a:off x="1457444" y="4220051"/>
            <a:ext cx="6965633" cy="306586"/>
          </a:xfrm>
          <a:prstGeom prst="rect">
            <a:avLst/>
          </a:prstGeom>
          <a:noFill/>
          <a:ln/>
        </p:spPr>
        <p:txBody>
          <a:bodyPr wrap="none" lIns="0" tIns="0" rIns="0" bIns="0" rtlCol="0" anchor="t"/>
          <a:lstStyle/>
          <a:p>
            <a:pPr marL="0" indent="0" algn="l">
              <a:lnSpc>
                <a:spcPts val="2400"/>
              </a:lnSpc>
              <a:buNone/>
            </a:pPr>
            <a:r>
              <a:rPr lang="en-US" sz="1600" dirty="0">
                <a:solidFill>
                  <a:srgbClr val="F9EEE7"/>
                </a:solidFill>
                <a:latin typeface="Quattrocento" pitchFamily="34" charset="0"/>
                <a:ea typeface="Quattrocento" pitchFamily="34" charset="-122"/>
                <a:cs typeface="Quattrocento" pitchFamily="34" charset="-120"/>
              </a:rPr>
              <a:t>AI-assisted cost models lower budget variance and surface hidden costs.</a:t>
            </a:r>
            <a:endParaRPr lang="en-US" sz="1600" dirty="0"/>
          </a:p>
        </p:txBody>
      </p:sp>
      <p:pic>
        <p:nvPicPr>
          <p:cNvPr id="10"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20923" y="4881086"/>
            <a:ext cx="514945" cy="514945"/>
          </a:xfrm>
          <a:prstGeom prst="rect">
            <a:avLst/>
          </a:prstGeom>
        </p:spPr>
      </p:pic>
      <p:sp>
        <p:nvSpPr>
          <p:cNvPr id="11" name="Text 5"/>
          <p:cNvSpPr/>
          <p:nvPr/>
        </p:nvSpPr>
        <p:spPr>
          <a:xfrm>
            <a:off x="1457444" y="4881086"/>
            <a:ext cx="2454712" cy="303014"/>
          </a:xfrm>
          <a:prstGeom prst="rect">
            <a:avLst/>
          </a:prstGeom>
          <a:noFill/>
          <a:ln/>
        </p:spPr>
        <p:txBody>
          <a:bodyPr wrap="none" lIns="0" tIns="0" rIns="0" bIns="0" rtlCol="0" anchor="t"/>
          <a:lstStyle/>
          <a:p>
            <a:pPr marL="0" indent="0" algn="l">
              <a:lnSpc>
                <a:spcPts val="2350"/>
              </a:lnSpc>
              <a:buNone/>
            </a:pPr>
            <a:r>
              <a:rPr lang="en-US" sz="1900" dirty="0">
                <a:solidFill>
                  <a:srgbClr val="F9EEE7"/>
                </a:solidFill>
                <a:latin typeface="Quattrocento" pitchFamily="34" charset="0"/>
                <a:ea typeface="Quattrocento" pitchFamily="34" charset="-122"/>
                <a:cs typeface="Quattrocento" pitchFamily="34" charset="-120"/>
              </a:rPr>
              <a:t>Improved Compliance</a:t>
            </a:r>
            <a:endParaRPr lang="en-US" sz="1900" dirty="0"/>
          </a:p>
        </p:txBody>
      </p:sp>
      <p:sp>
        <p:nvSpPr>
          <p:cNvPr id="12" name="Text 6"/>
          <p:cNvSpPr/>
          <p:nvPr/>
        </p:nvSpPr>
        <p:spPr>
          <a:xfrm>
            <a:off x="1457444" y="5290423"/>
            <a:ext cx="6965633" cy="306586"/>
          </a:xfrm>
          <a:prstGeom prst="rect">
            <a:avLst/>
          </a:prstGeom>
          <a:noFill/>
          <a:ln/>
        </p:spPr>
        <p:txBody>
          <a:bodyPr wrap="none" lIns="0" tIns="0" rIns="0" bIns="0" rtlCol="0" anchor="t"/>
          <a:lstStyle/>
          <a:p>
            <a:pPr marL="0" indent="0" algn="l">
              <a:lnSpc>
                <a:spcPts val="2400"/>
              </a:lnSpc>
              <a:buNone/>
            </a:pPr>
            <a:r>
              <a:rPr lang="en-US" sz="1600" dirty="0">
                <a:solidFill>
                  <a:srgbClr val="F9EEE7"/>
                </a:solidFill>
                <a:latin typeface="Quattrocento" pitchFamily="34" charset="0"/>
                <a:ea typeface="Quattrocento" pitchFamily="34" charset="-122"/>
                <a:cs typeface="Quattrocento" pitchFamily="34" charset="-120"/>
              </a:rPr>
              <a:t>Audit trails and standardized templates reduce regulatory risk.</a:t>
            </a:r>
            <a:endParaRPr lang="en-US" sz="1600" dirty="0"/>
          </a:p>
        </p:txBody>
      </p:sp>
      <p:pic>
        <p:nvPicPr>
          <p:cNvPr id="13" name="Image 4"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20923" y="5951458"/>
            <a:ext cx="514945" cy="514945"/>
          </a:xfrm>
          <a:prstGeom prst="rect">
            <a:avLst/>
          </a:prstGeom>
        </p:spPr>
      </p:pic>
      <p:sp>
        <p:nvSpPr>
          <p:cNvPr id="14" name="Text 7"/>
          <p:cNvSpPr/>
          <p:nvPr/>
        </p:nvSpPr>
        <p:spPr>
          <a:xfrm>
            <a:off x="1457444" y="5951458"/>
            <a:ext cx="2634734" cy="303014"/>
          </a:xfrm>
          <a:prstGeom prst="rect">
            <a:avLst/>
          </a:prstGeom>
          <a:noFill/>
          <a:ln/>
        </p:spPr>
        <p:txBody>
          <a:bodyPr wrap="none" lIns="0" tIns="0" rIns="0" bIns="0" rtlCol="0" anchor="t"/>
          <a:lstStyle/>
          <a:p>
            <a:pPr marL="0" indent="0" algn="l">
              <a:lnSpc>
                <a:spcPts val="2350"/>
              </a:lnSpc>
              <a:buNone/>
            </a:pPr>
            <a:r>
              <a:rPr lang="en-US" sz="1900" dirty="0">
                <a:solidFill>
                  <a:srgbClr val="F9EEE7"/>
                </a:solidFill>
                <a:latin typeface="Quattrocento" pitchFamily="34" charset="0"/>
                <a:ea typeface="Quattrocento" pitchFamily="34" charset="-122"/>
                <a:cs typeface="Quattrocento" pitchFamily="34" charset="-120"/>
              </a:rPr>
              <a:t>Better Client Experience</a:t>
            </a:r>
            <a:endParaRPr lang="en-US" sz="1900" dirty="0"/>
          </a:p>
        </p:txBody>
      </p:sp>
      <p:sp>
        <p:nvSpPr>
          <p:cNvPr id="15" name="Text 8"/>
          <p:cNvSpPr/>
          <p:nvPr/>
        </p:nvSpPr>
        <p:spPr>
          <a:xfrm>
            <a:off x="1457444" y="6360795"/>
            <a:ext cx="6965633" cy="306586"/>
          </a:xfrm>
          <a:prstGeom prst="rect">
            <a:avLst/>
          </a:prstGeom>
          <a:noFill/>
          <a:ln/>
        </p:spPr>
        <p:txBody>
          <a:bodyPr wrap="none" lIns="0" tIns="0" rIns="0" bIns="0" rtlCol="0" anchor="t"/>
          <a:lstStyle/>
          <a:p>
            <a:pPr marL="0" indent="0" algn="l">
              <a:lnSpc>
                <a:spcPts val="2400"/>
              </a:lnSpc>
              <a:buNone/>
            </a:pPr>
            <a:r>
              <a:rPr lang="en-US" sz="1600" dirty="0">
                <a:solidFill>
                  <a:srgbClr val="F9EEE7"/>
                </a:solidFill>
                <a:latin typeface="Quattrocento" pitchFamily="34" charset="0"/>
                <a:ea typeface="Quattrocento" pitchFamily="34" charset="-122"/>
                <a:cs typeface="Quattrocento" pitchFamily="34" charset="-120"/>
              </a:rPr>
              <a:t>Centralized communications, milestones, and transparent change logs.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2061924" y="1120854"/>
            <a:ext cx="3806666" cy="475774"/>
          </a:xfrm>
          <a:prstGeom prst="rect">
            <a:avLst/>
          </a:prstGeom>
          <a:noFill/>
          <a:ln/>
        </p:spPr>
        <p:txBody>
          <a:bodyPr wrap="none" lIns="0" tIns="0" rIns="0" bIns="0" rtlCol="0" anchor="t"/>
          <a:lstStyle/>
          <a:p>
            <a:pPr marL="0" indent="0" algn="l">
              <a:lnSpc>
                <a:spcPts val="3700"/>
              </a:lnSpc>
              <a:buNone/>
            </a:pPr>
            <a:r>
              <a:rPr lang="en-US" sz="2950" dirty="0">
                <a:solidFill>
                  <a:srgbClr val="FFD9BE"/>
                </a:solidFill>
                <a:latin typeface="Quattrocento" pitchFamily="34" charset="0"/>
                <a:ea typeface="Quattrocento" pitchFamily="34" charset="-122"/>
                <a:cs typeface="Quattrocento" pitchFamily="34" charset="-120"/>
              </a:rPr>
              <a:t>Literature Review </a:t>
            </a:r>
            <a:endParaRPr lang="en-US" sz="2950" dirty="0"/>
          </a:p>
        </p:txBody>
      </p:sp>
      <p:sp>
        <p:nvSpPr>
          <p:cNvPr id="3" name="Text 1"/>
          <p:cNvSpPr/>
          <p:nvPr/>
        </p:nvSpPr>
        <p:spPr>
          <a:xfrm>
            <a:off x="2061924" y="1815227"/>
            <a:ext cx="10506432" cy="216813"/>
          </a:xfrm>
          <a:prstGeom prst="rect">
            <a:avLst/>
          </a:prstGeom>
          <a:noFill/>
          <a:ln/>
        </p:spPr>
        <p:txBody>
          <a:bodyPr wrap="non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Condensed summaries of foundational papers and industry studies relevant to AI in construction project management.</a:t>
            </a:r>
            <a:endParaRPr lang="en-US" sz="1250" dirty="0"/>
          </a:p>
        </p:txBody>
      </p:sp>
      <p:sp>
        <p:nvSpPr>
          <p:cNvPr id="4" name="Shape 2"/>
          <p:cNvSpPr/>
          <p:nvPr/>
        </p:nvSpPr>
        <p:spPr>
          <a:xfrm>
            <a:off x="2061924" y="2240935"/>
            <a:ext cx="80843" cy="80843"/>
          </a:xfrm>
          <a:prstGeom prst="roundRect">
            <a:avLst>
              <a:gd name="adj" fmla="val 565541"/>
            </a:avLst>
          </a:prstGeom>
          <a:solidFill>
            <a:srgbClr val="EF9C82"/>
          </a:solidFill>
          <a:ln/>
        </p:spPr>
      </p:sp>
      <p:sp>
        <p:nvSpPr>
          <p:cNvPr id="5" name="Text 3"/>
          <p:cNvSpPr/>
          <p:nvPr/>
        </p:nvSpPr>
        <p:spPr>
          <a:xfrm>
            <a:off x="2252067" y="2155031"/>
            <a:ext cx="3269099" cy="237887"/>
          </a:xfrm>
          <a:prstGeom prst="rect">
            <a:avLst/>
          </a:prstGeom>
          <a:noFill/>
          <a:ln/>
        </p:spPr>
        <p:txBody>
          <a:bodyPr wrap="none" lIns="0" tIns="0" rIns="0" bIns="0" rtlCol="0" anchor="t"/>
          <a:lstStyle/>
          <a:p>
            <a:pPr marL="0" indent="0" algn="l">
              <a:lnSpc>
                <a:spcPts val="1850"/>
              </a:lnSpc>
              <a:buNone/>
            </a:pPr>
            <a:r>
              <a:rPr lang="en-US" sz="1450" dirty="0">
                <a:solidFill>
                  <a:srgbClr val="F9EEE7"/>
                </a:solidFill>
                <a:latin typeface="Quattrocento" pitchFamily="34" charset="0"/>
                <a:ea typeface="Quattrocento" pitchFamily="34" charset="-122"/>
                <a:cs typeface="Quattrocento" pitchFamily="34" charset="-120"/>
              </a:rPr>
              <a:t>1. ML for Construction Cost Estimation</a:t>
            </a:r>
            <a:endParaRPr lang="en-US" sz="1450" dirty="0"/>
          </a:p>
        </p:txBody>
      </p:sp>
      <p:sp>
        <p:nvSpPr>
          <p:cNvPr id="6" name="Text 4"/>
          <p:cNvSpPr/>
          <p:nvPr/>
        </p:nvSpPr>
        <p:spPr>
          <a:xfrm>
            <a:off x="2252067" y="2458522"/>
            <a:ext cx="10316289" cy="216813"/>
          </a:xfrm>
          <a:prstGeom prst="rect">
            <a:avLst/>
          </a:prstGeom>
          <a:noFill/>
          <a:ln/>
        </p:spPr>
        <p:txBody>
          <a:bodyPr wrap="non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Comparative study on regression and ensemble methods for accurate cost modeling.</a:t>
            </a:r>
            <a:endParaRPr lang="en-US" sz="1250" dirty="0"/>
          </a:p>
        </p:txBody>
      </p:sp>
      <p:sp>
        <p:nvSpPr>
          <p:cNvPr id="7" name="Shape 5"/>
          <p:cNvSpPr/>
          <p:nvPr/>
        </p:nvSpPr>
        <p:spPr>
          <a:xfrm>
            <a:off x="2061924" y="2979837"/>
            <a:ext cx="80843" cy="80843"/>
          </a:xfrm>
          <a:prstGeom prst="roundRect">
            <a:avLst>
              <a:gd name="adj" fmla="val 565541"/>
            </a:avLst>
          </a:prstGeom>
          <a:solidFill>
            <a:srgbClr val="EF9C82"/>
          </a:solidFill>
          <a:ln/>
        </p:spPr>
      </p:sp>
      <p:sp>
        <p:nvSpPr>
          <p:cNvPr id="8" name="Text 6"/>
          <p:cNvSpPr/>
          <p:nvPr/>
        </p:nvSpPr>
        <p:spPr>
          <a:xfrm>
            <a:off x="2252067" y="2893933"/>
            <a:ext cx="3308152" cy="237887"/>
          </a:xfrm>
          <a:prstGeom prst="rect">
            <a:avLst/>
          </a:prstGeom>
          <a:noFill/>
          <a:ln/>
        </p:spPr>
        <p:txBody>
          <a:bodyPr wrap="none" lIns="0" tIns="0" rIns="0" bIns="0" rtlCol="0" anchor="t"/>
          <a:lstStyle/>
          <a:p>
            <a:pPr marL="0" indent="0" algn="l">
              <a:lnSpc>
                <a:spcPts val="1850"/>
              </a:lnSpc>
              <a:buNone/>
            </a:pPr>
            <a:r>
              <a:rPr lang="en-US" sz="1450" dirty="0">
                <a:solidFill>
                  <a:srgbClr val="F9EEE7"/>
                </a:solidFill>
                <a:latin typeface="Quattrocento" pitchFamily="34" charset="0"/>
                <a:ea typeface="Quattrocento" pitchFamily="34" charset="-122"/>
                <a:cs typeface="Quattrocento" pitchFamily="34" charset="-120"/>
              </a:rPr>
              <a:t>2. Computer Vision for Site Monitoring</a:t>
            </a:r>
            <a:endParaRPr lang="en-US" sz="1450" dirty="0"/>
          </a:p>
        </p:txBody>
      </p:sp>
      <p:sp>
        <p:nvSpPr>
          <p:cNvPr id="9" name="Text 7"/>
          <p:cNvSpPr/>
          <p:nvPr/>
        </p:nvSpPr>
        <p:spPr>
          <a:xfrm>
            <a:off x="2252067" y="3197423"/>
            <a:ext cx="10316289" cy="216813"/>
          </a:xfrm>
          <a:prstGeom prst="rect">
            <a:avLst/>
          </a:prstGeom>
          <a:noFill/>
          <a:ln/>
        </p:spPr>
        <p:txBody>
          <a:bodyPr wrap="non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Image-based progress tracking and safety-detection using CNNs.</a:t>
            </a:r>
            <a:endParaRPr lang="en-US" sz="1250" dirty="0"/>
          </a:p>
        </p:txBody>
      </p:sp>
      <p:sp>
        <p:nvSpPr>
          <p:cNvPr id="10" name="Shape 8"/>
          <p:cNvSpPr/>
          <p:nvPr/>
        </p:nvSpPr>
        <p:spPr>
          <a:xfrm>
            <a:off x="2061924" y="3718739"/>
            <a:ext cx="80843" cy="80843"/>
          </a:xfrm>
          <a:prstGeom prst="roundRect">
            <a:avLst>
              <a:gd name="adj" fmla="val 565541"/>
            </a:avLst>
          </a:prstGeom>
          <a:solidFill>
            <a:srgbClr val="EF9C82"/>
          </a:solidFill>
          <a:ln/>
        </p:spPr>
      </p:sp>
      <p:sp>
        <p:nvSpPr>
          <p:cNvPr id="11" name="Text 9"/>
          <p:cNvSpPr/>
          <p:nvPr/>
        </p:nvSpPr>
        <p:spPr>
          <a:xfrm>
            <a:off x="2252067" y="3632835"/>
            <a:ext cx="4574500" cy="237887"/>
          </a:xfrm>
          <a:prstGeom prst="rect">
            <a:avLst/>
          </a:prstGeom>
          <a:noFill/>
          <a:ln/>
        </p:spPr>
        <p:txBody>
          <a:bodyPr wrap="none" lIns="0" tIns="0" rIns="0" bIns="0" rtlCol="0" anchor="t"/>
          <a:lstStyle/>
          <a:p>
            <a:pPr marL="0" indent="0" algn="l">
              <a:lnSpc>
                <a:spcPts val="1850"/>
              </a:lnSpc>
              <a:buNone/>
            </a:pPr>
            <a:r>
              <a:rPr lang="en-US" sz="1450" dirty="0">
                <a:solidFill>
                  <a:srgbClr val="F9EEE7"/>
                </a:solidFill>
                <a:latin typeface="Quattrocento" pitchFamily="34" charset="0"/>
                <a:ea typeface="Quattrocento" pitchFamily="34" charset="-122"/>
                <a:cs typeface="Quattrocento" pitchFamily="34" charset="-120"/>
              </a:rPr>
              <a:t>3. Schedule Optimization via Reinforcement Learning</a:t>
            </a:r>
            <a:endParaRPr lang="en-US" sz="1450" dirty="0"/>
          </a:p>
        </p:txBody>
      </p:sp>
      <p:sp>
        <p:nvSpPr>
          <p:cNvPr id="12" name="Text 10"/>
          <p:cNvSpPr/>
          <p:nvPr/>
        </p:nvSpPr>
        <p:spPr>
          <a:xfrm>
            <a:off x="2252067" y="3936325"/>
            <a:ext cx="10316289" cy="216813"/>
          </a:xfrm>
          <a:prstGeom prst="rect">
            <a:avLst/>
          </a:prstGeom>
          <a:noFill/>
          <a:ln/>
        </p:spPr>
        <p:txBody>
          <a:bodyPr wrap="non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Approaches to resource leveling and delay mitigation using RL agents.</a:t>
            </a:r>
            <a:endParaRPr lang="en-US" sz="1250" dirty="0"/>
          </a:p>
        </p:txBody>
      </p:sp>
      <p:sp>
        <p:nvSpPr>
          <p:cNvPr id="13" name="Shape 11"/>
          <p:cNvSpPr/>
          <p:nvPr/>
        </p:nvSpPr>
        <p:spPr>
          <a:xfrm>
            <a:off x="2061924" y="4457640"/>
            <a:ext cx="80843" cy="80843"/>
          </a:xfrm>
          <a:prstGeom prst="roundRect">
            <a:avLst>
              <a:gd name="adj" fmla="val 565541"/>
            </a:avLst>
          </a:prstGeom>
          <a:solidFill>
            <a:srgbClr val="EF9C82"/>
          </a:solidFill>
          <a:ln/>
        </p:spPr>
      </p:sp>
      <p:sp>
        <p:nvSpPr>
          <p:cNvPr id="14" name="Text 12"/>
          <p:cNvSpPr/>
          <p:nvPr/>
        </p:nvSpPr>
        <p:spPr>
          <a:xfrm>
            <a:off x="2252067" y="4371737"/>
            <a:ext cx="5982295" cy="237887"/>
          </a:xfrm>
          <a:prstGeom prst="rect">
            <a:avLst/>
          </a:prstGeom>
          <a:noFill/>
          <a:ln/>
        </p:spPr>
        <p:txBody>
          <a:bodyPr wrap="none" lIns="0" tIns="0" rIns="0" bIns="0" rtlCol="0" anchor="t"/>
          <a:lstStyle/>
          <a:p>
            <a:pPr marL="0" indent="0" algn="l">
              <a:lnSpc>
                <a:spcPts val="1850"/>
              </a:lnSpc>
              <a:buNone/>
            </a:pPr>
            <a:r>
              <a:rPr lang="en-US" sz="1450" dirty="0">
                <a:solidFill>
                  <a:srgbClr val="F9EEE7"/>
                </a:solidFill>
                <a:latin typeface="Quattrocento" pitchFamily="34" charset="0"/>
                <a:ea typeface="Quattrocento" pitchFamily="34" charset="-122"/>
                <a:cs typeface="Quattrocento" pitchFamily="34" charset="-120"/>
              </a:rPr>
              <a:t>4. Knowledge Graphs in AEC (Architecture, Engineering, Construction)</a:t>
            </a:r>
            <a:endParaRPr lang="en-US" sz="1450" dirty="0"/>
          </a:p>
        </p:txBody>
      </p:sp>
      <p:sp>
        <p:nvSpPr>
          <p:cNvPr id="15" name="Text 13"/>
          <p:cNvSpPr/>
          <p:nvPr/>
        </p:nvSpPr>
        <p:spPr>
          <a:xfrm>
            <a:off x="2252067" y="4675227"/>
            <a:ext cx="10316289" cy="216813"/>
          </a:xfrm>
          <a:prstGeom prst="rect">
            <a:avLst/>
          </a:prstGeom>
          <a:noFill/>
          <a:ln/>
        </p:spPr>
        <p:txBody>
          <a:bodyPr wrap="non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Semantic modeling of projects, assets, and regulation mappings.</a:t>
            </a:r>
            <a:endParaRPr lang="en-US" sz="1250" dirty="0"/>
          </a:p>
        </p:txBody>
      </p:sp>
      <p:sp>
        <p:nvSpPr>
          <p:cNvPr id="16" name="Shape 14"/>
          <p:cNvSpPr/>
          <p:nvPr/>
        </p:nvSpPr>
        <p:spPr>
          <a:xfrm>
            <a:off x="2061924" y="5196542"/>
            <a:ext cx="80843" cy="80843"/>
          </a:xfrm>
          <a:prstGeom prst="roundRect">
            <a:avLst>
              <a:gd name="adj" fmla="val 565541"/>
            </a:avLst>
          </a:prstGeom>
          <a:solidFill>
            <a:srgbClr val="EF9C82"/>
          </a:solidFill>
          <a:ln/>
        </p:spPr>
      </p:sp>
      <p:sp>
        <p:nvSpPr>
          <p:cNvPr id="17" name="Text 15"/>
          <p:cNvSpPr/>
          <p:nvPr/>
        </p:nvSpPr>
        <p:spPr>
          <a:xfrm>
            <a:off x="2252067" y="5110639"/>
            <a:ext cx="4350187" cy="237887"/>
          </a:xfrm>
          <a:prstGeom prst="rect">
            <a:avLst/>
          </a:prstGeom>
          <a:noFill/>
          <a:ln/>
        </p:spPr>
        <p:txBody>
          <a:bodyPr wrap="none" lIns="0" tIns="0" rIns="0" bIns="0" rtlCol="0" anchor="t"/>
          <a:lstStyle/>
          <a:p>
            <a:pPr marL="0" indent="0" algn="l">
              <a:lnSpc>
                <a:spcPts val="1850"/>
              </a:lnSpc>
              <a:buNone/>
            </a:pPr>
            <a:r>
              <a:rPr lang="en-US" sz="1450" dirty="0">
                <a:solidFill>
                  <a:srgbClr val="F9EEE7"/>
                </a:solidFill>
                <a:latin typeface="Quattrocento" pitchFamily="34" charset="0"/>
                <a:ea typeface="Quattrocento" pitchFamily="34" charset="-122"/>
                <a:cs typeface="Quattrocento" pitchFamily="34" charset="-120"/>
              </a:rPr>
              <a:t>5. Human-AI Collaboration in Project Management</a:t>
            </a:r>
            <a:endParaRPr lang="en-US" sz="1450" dirty="0"/>
          </a:p>
        </p:txBody>
      </p:sp>
      <p:sp>
        <p:nvSpPr>
          <p:cNvPr id="18" name="Text 16"/>
          <p:cNvSpPr/>
          <p:nvPr/>
        </p:nvSpPr>
        <p:spPr>
          <a:xfrm>
            <a:off x="2252067" y="5414129"/>
            <a:ext cx="10316289" cy="216813"/>
          </a:xfrm>
          <a:prstGeom prst="rect">
            <a:avLst/>
          </a:prstGeom>
          <a:noFill/>
          <a:ln/>
        </p:spPr>
        <p:txBody>
          <a:bodyPr wrap="non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Design patterns for explainability and actionable recommendations.</a:t>
            </a:r>
            <a:endParaRPr lang="en-US" sz="1250" dirty="0"/>
          </a:p>
        </p:txBody>
      </p:sp>
      <p:sp>
        <p:nvSpPr>
          <p:cNvPr id="19" name="Shape 17"/>
          <p:cNvSpPr/>
          <p:nvPr/>
        </p:nvSpPr>
        <p:spPr>
          <a:xfrm>
            <a:off x="2061924" y="5935444"/>
            <a:ext cx="80843" cy="80843"/>
          </a:xfrm>
          <a:prstGeom prst="roundRect">
            <a:avLst>
              <a:gd name="adj" fmla="val 565541"/>
            </a:avLst>
          </a:prstGeom>
          <a:solidFill>
            <a:srgbClr val="EF9C82"/>
          </a:solidFill>
          <a:ln/>
        </p:spPr>
      </p:sp>
      <p:sp>
        <p:nvSpPr>
          <p:cNvPr id="20" name="Text 18"/>
          <p:cNvSpPr/>
          <p:nvPr/>
        </p:nvSpPr>
        <p:spPr>
          <a:xfrm>
            <a:off x="2252067" y="5849541"/>
            <a:ext cx="4413052" cy="237887"/>
          </a:xfrm>
          <a:prstGeom prst="rect">
            <a:avLst/>
          </a:prstGeom>
          <a:noFill/>
          <a:ln/>
        </p:spPr>
        <p:txBody>
          <a:bodyPr wrap="none" lIns="0" tIns="0" rIns="0" bIns="0" rtlCol="0" anchor="t"/>
          <a:lstStyle/>
          <a:p>
            <a:pPr marL="0" indent="0" algn="l">
              <a:lnSpc>
                <a:spcPts val="1850"/>
              </a:lnSpc>
              <a:buNone/>
            </a:pPr>
            <a:r>
              <a:rPr lang="en-US" sz="1450" dirty="0">
                <a:solidFill>
                  <a:srgbClr val="F9EEE7"/>
                </a:solidFill>
                <a:latin typeface="Quattrocento" pitchFamily="34" charset="0"/>
                <a:ea typeface="Quattrocento" pitchFamily="34" charset="-122"/>
                <a:cs typeface="Quattrocento" pitchFamily="34" charset="-120"/>
              </a:rPr>
              <a:t>6. Data Governance &amp; Privacy for Construction Data</a:t>
            </a:r>
            <a:endParaRPr lang="en-US" sz="1450" dirty="0"/>
          </a:p>
        </p:txBody>
      </p:sp>
      <p:sp>
        <p:nvSpPr>
          <p:cNvPr id="21" name="Text 19"/>
          <p:cNvSpPr/>
          <p:nvPr/>
        </p:nvSpPr>
        <p:spPr>
          <a:xfrm>
            <a:off x="2252067" y="6153031"/>
            <a:ext cx="10316289" cy="216813"/>
          </a:xfrm>
          <a:prstGeom prst="rect">
            <a:avLst/>
          </a:prstGeom>
          <a:noFill/>
          <a:ln/>
        </p:spPr>
        <p:txBody>
          <a:bodyPr wrap="non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Best practices for anonymization and compliance in industry datasets.</a:t>
            </a:r>
            <a:endParaRPr lang="en-US" sz="1250" dirty="0"/>
          </a:p>
        </p:txBody>
      </p:sp>
      <p:sp>
        <p:nvSpPr>
          <p:cNvPr id="22" name="Shape 20"/>
          <p:cNvSpPr/>
          <p:nvPr/>
        </p:nvSpPr>
        <p:spPr>
          <a:xfrm>
            <a:off x="2061924" y="6674346"/>
            <a:ext cx="80843" cy="80843"/>
          </a:xfrm>
          <a:prstGeom prst="roundRect">
            <a:avLst>
              <a:gd name="adj" fmla="val 565541"/>
            </a:avLst>
          </a:prstGeom>
          <a:solidFill>
            <a:srgbClr val="EF9C82"/>
          </a:solidFill>
          <a:ln/>
        </p:spPr>
      </p:sp>
      <p:sp>
        <p:nvSpPr>
          <p:cNvPr id="23" name="Text 21"/>
          <p:cNvSpPr/>
          <p:nvPr/>
        </p:nvSpPr>
        <p:spPr>
          <a:xfrm>
            <a:off x="2252067" y="6588443"/>
            <a:ext cx="3760827" cy="237887"/>
          </a:xfrm>
          <a:prstGeom prst="rect">
            <a:avLst/>
          </a:prstGeom>
          <a:noFill/>
          <a:ln/>
        </p:spPr>
        <p:txBody>
          <a:bodyPr wrap="none" lIns="0" tIns="0" rIns="0" bIns="0" rtlCol="0" anchor="t"/>
          <a:lstStyle/>
          <a:p>
            <a:pPr marL="0" indent="0" algn="l">
              <a:lnSpc>
                <a:spcPts val="1850"/>
              </a:lnSpc>
              <a:buNone/>
            </a:pPr>
            <a:r>
              <a:rPr lang="en-US" sz="1450" dirty="0">
                <a:solidFill>
                  <a:srgbClr val="F9EEE7"/>
                </a:solidFill>
                <a:latin typeface="Quattrocento" pitchFamily="34" charset="0"/>
                <a:ea typeface="Quattrocento" pitchFamily="34" charset="-122"/>
                <a:cs typeface="Quattrocento" pitchFamily="34" charset="-120"/>
              </a:rPr>
              <a:t>7. Case Study: Digital Twins for Construction</a:t>
            </a:r>
            <a:endParaRPr lang="en-US" sz="1450" dirty="0"/>
          </a:p>
        </p:txBody>
      </p:sp>
      <p:sp>
        <p:nvSpPr>
          <p:cNvPr id="24" name="Text 22"/>
          <p:cNvSpPr/>
          <p:nvPr/>
        </p:nvSpPr>
        <p:spPr>
          <a:xfrm>
            <a:off x="2252067" y="6891933"/>
            <a:ext cx="10316289" cy="216813"/>
          </a:xfrm>
          <a:prstGeom prst="rect">
            <a:avLst/>
          </a:prstGeom>
          <a:noFill/>
          <a:ln/>
        </p:spPr>
        <p:txBody>
          <a:bodyPr wrap="none" lIns="0" tIns="0" rIns="0" bIns="0" rtlCol="0" anchor="t"/>
          <a:lstStyle/>
          <a:p>
            <a:pPr marL="0" indent="0" algn="l">
              <a:lnSpc>
                <a:spcPts val="1700"/>
              </a:lnSpc>
              <a:buNone/>
            </a:pPr>
            <a:r>
              <a:rPr lang="en-US" sz="1250" dirty="0">
                <a:solidFill>
                  <a:srgbClr val="F9EEE7"/>
                </a:solidFill>
                <a:latin typeface="Quattrocento" pitchFamily="34" charset="0"/>
                <a:ea typeface="Quattrocento" pitchFamily="34" charset="-122"/>
                <a:cs typeface="Quattrocento" pitchFamily="34" charset="-120"/>
              </a:rPr>
              <a:t>Benefits of real-time twin models for monitoring and decision support.</a:t>
            </a:r>
            <a:endParaRPr lang="en-US" sz="1250" dirty="0"/>
          </a:p>
        </p:txBody>
      </p:sp>
      <p:pic>
        <p:nvPicPr>
          <p:cNvPr id="25" name="Picture 24"/>
          <p:cNvPicPr>
            <a:picLocks noChangeAspect="1"/>
          </p:cNvPicPr>
          <p:nvPr/>
        </p:nvPicPr>
        <p:blipFill>
          <a:blip r:embed="rId3"/>
          <a:stretch>
            <a:fillRect/>
          </a:stretch>
        </p:blipFill>
        <p:spPr>
          <a:xfrm>
            <a:off x="12478325" y="7784553"/>
            <a:ext cx="2152075" cy="44504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1288375" y="523161"/>
            <a:ext cx="5767983" cy="545902"/>
          </a:xfrm>
          <a:prstGeom prst="rect">
            <a:avLst/>
          </a:prstGeom>
          <a:noFill/>
          <a:ln/>
        </p:spPr>
        <p:txBody>
          <a:bodyPr wrap="none" lIns="0" tIns="0" rIns="0" bIns="0" rtlCol="0" anchor="t"/>
          <a:lstStyle/>
          <a:p>
            <a:pPr marL="0" indent="0" algn="l">
              <a:lnSpc>
                <a:spcPts val="4250"/>
              </a:lnSpc>
              <a:buNone/>
            </a:pPr>
            <a:r>
              <a:rPr lang="en-US" sz="3400" dirty="0">
                <a:solidFill>
                  <a:srgbClr val="FFD9BE"/>
                </a:solidFill>
                <a:latin typeface="Quattrocento" pitchFamily="34" charset="0"/>
                <a:ea typeface="Quattrocento" pitchFamily="34" charset="-122"/>
                <a:cs typeface="Quattrocento" pitchFamily="34" charset="-120"/>
              </a:rPr>
              <a:t>System Architecture Diagram</a:t>
            </a:r>
            <a:endParaRPr lang="en-US" sz="3400" dirty="0"/>
          </a:p>
        </p:txBody>
      </p:sp>
      <p:pic>
        <p:nvPicPr>
          <p:cNvPr id="3" name="Image 0" descr="preencoded.png"/>
          <p:cNvPicPr>
            <a:picLocks noChangeAspect="1"/>
          </p:cNvPicPr>
          <p:nvPr/>
        </p:nvPicPr>
        <p:blipFill>
          <a:blip r:embed="rId3"/>
          <a:stretch>
            <a:fillRect/>
          </a:stretch>
        </p:blipFill>
        <p:spPr>
          <a:xfrm>
            <a:off x="1288375" y="1356836"/>
            <a:ext cx="12053649" cy="5660469"/>
          </a:xfrm>
          <a:prstGeom prst="rect">
            <a:avLst/>
          </a:prstGeom>
        </p:spPr>
      </p:pic>
      <p:sp>
        <p:nvSpPr>
          <p:cNvPr id="4" name="Text 1"/>
          <p:cNvSpPr/>
          <p:nvPr/>
        </p:nvSpPr>
        <p:spPr>
          <a:xfrm>
            <a:off x="2328409" y="5501911"/>
            <a:ext cx="2489011" cy="310943"/>
          </a:xfrm>
          <a:prstGeom prst="rect">
            <a:avLst/>
          </a:prstGeom>
          <a:noFill/>
          <a:ln/>
        </p:spPr>
        <p:txBody>
          <a:bodyPr wrap="none" lIns="0" tIns="0" rIns="0" bIns="0" rtlCol="0" anchor="t"/>
          <a:lstStyle/>
          <a:p>
            <a:pPr marL="0" indent="0" algn="r">
              <a:lnSpc>
                <a:spcPts val="2450"/>
              </a:lnSpc>
              <a:buNone/>
            </a:pPr>
            <a:r>
              <a:rPr lang="en-US" sz="1950" dirty="0">
                <a:solidFill>
                  <a:srgbClr val="FFD9BE"/>
                </a:solidFill>
                <a:latin typeface="Quattrocento" pitchFamily="34" charset="0"/>
                <a:ea typeface="Quattrocento" pitchFamily="34" charset="-122"/>
                <a:cs typeface="Quattrocento" pitchFamily="34" charset="-120"/>
              </a:rPr>
              <a:t>Ingestion</a:t>
            </a:r>
            <a:endParaRPr lang="en-US" sz="1950" dirty="0"/>
          </a:p>
        </p:txBody>
      </p:sp>
      <p:sp>
        <p:nvSpPr>
          <p:cNvPr id="5" name="Text 2"/>
          <p:cNvSpPr/>
          <p:nvPr/>
        </p:nvSpPr>
        <p:spPr>
          <a:xfrm>
            <a:off x="1573184" y="5906890"/>
            <a:ext cx="3244236" cy="469444"/>
          </a:xfrm>
          <a:prstGeom prst="rect">
            <a:avLst/>
          </a:prstGeom>
          <a:noFill/>
          <a:ln/>
        </p:spPr>
        <p:txBody>
          <a:bodyPr wrap="square" lIns="0" tIns="0" rIns="0" bIns="0" rtlCol="0" anchor="t"/>
          <a:lstStyle/>
          <a:p>
            <a:pPr marL="0" indent="0" algn="r">
              <a:lnSpc>
                <a:spcPts val="1800"/>
              </a:lnSpc>
              <a:buNone/>
            </a:pPr>
            <a:r>
              <a:rPr lang="en-US" sz="1650" dirty="0">
                <a:solidFill>
                  <a:srgbClr val="F9EEE7"/>
                </a:solidFill>
                <a:latin typeface="Quattrocento" pitchFamily="34" charset="0"/>
                <a:ea typeface="Quattrocento" pitchFamily="34" charset="-122"/>
                <a:cs typeface="Quattrocento" pitchFamily="34" charset="-120"/>
              </a:rPr>
              <a:t>Capture and normalize incoming events</a:t>
            </a:r>
            <a:endParaRPr lang="en-US" sz="1650" dirty="0"/>
          </a:p>
        </p:txBody>
      </p:sp>
      <p:sp>
        <p:nvSpPr>
          <p:cNvPr id="6" name="Text 3"/>
          <p:cNvSpPr/>
          <p:nvPr/>
        </p:nvSpPr>
        <p:spPr>
          <a:xfrm>
            <a:off x="9895170" y="4579185"/>
            <a:ext cx="2489010" cy="310943"/>
          </a:xfrm>
          <a:prstGeom prst="rect">
            <a:avLst/>
          </a:prstGeom>
          <a:noFill/>
          <a:ln/>
        </p:spPr>
        <p:txBody>
          <a:bodyPr wrap="none" lIns="0" tIns="0" rIns="0" bIns="0" rtlCol="0" anchor="t"/>
          <a:lstStyle/>
          <a:p>
            <a:pPr marL="0" indent="0" algn="l">
              <a:lnSpc>
                <a:spcPts val="2450"/>
              </a:lnSpc>
              <a:buNone/>
            </a:pPr>
            <a:r>
              <a:rPr lang="en-US" sz="1950" dirty="0">
                <a:solidFill>
                  <a:srgbClr val="FFD9BE"/>
                </a:solidFill>
                <a:latin typeface="Quattrocento" pitchFamily="34" charset="0"/>
                <a:ea typeface="Quattrocento" pitchFamily="34" charset="-122"/>
                <a:cs typeface="Quattrocento" pitchFamily="34" charset="-120"/>
              </a:rPr>
              <a:t>AI Services</a:t>
            </a:r>
            <a:endParaRPr lang="en-US" sz="1950" dirty="0"/>
          </a:p>
        </p:txBody>
      </p:sp>
      <p:sp>
        <p:nvSpPr>
          <p:cNvPr id="7" name="Text 4"/>
          <p:cNvSpPr/>
          <p:nvPr/>
        </p:nvSpPr>
        <p:spPr>
          <a:xfrm>
            <a:off x="9895170" y="4984163"/>
            <a:ext cx="3161954" cy="469444"/>
          </a:xfrm>
          <a:prstGeom prst="rect">
            <a:avLst/>
          </a:prstGeom>
          <a:noFill/>
          <a:ln/>
        </p:spPr>
        <p:txBody>
          <a:bodyPr wrap="square" lIns="0" tIns="0" rIns="0" bIns="0" rtlCol="0" anchor="t"/>
          <a:lstStyle/>
          <a:p>
            <a:pPr marL="0" indent="0" algn="l">
              <a:lnSpc>
                <a:spcPts val="1800"/>
              </a:lnSpc>
              <a:buNone/>
            </a:pPr>
            <a:r>
              <a:rPr lang="en-US" sz="1650" dirty="0">
                <a:solidFill>
                  <a:srgbClr val="F9EEE7"/>
                </a:solidFill>
                <a:latin typeface="Quattrocento" pitchFamily="34" charset="0"/>
                <a:ea typeface="Quattrocento" pitchFamily="34" charset="-122"/>
                <a:cs typeface="Quattrocento" pitchFamily="34" charset="-120"/>
              </a:rPr>
              <a:t>Estimation, CV, and scheduling models</a:t>
            </a:r>
            <a:endParaRPr lang="en-US" sz="1650" dirty="0"/>
          </a:p>
        </p:txBody>
      </p:sp>
      <p:sp>
        <p:nvSpPr>
          <p:cNvPr id="8" name="Text 5"/>
          <p:cNvSpPr/>
          <p:nvPr/>
        </p:nvSpPr>
        <p:spPr>
          <a:xfrm>
            <a:off x="2328225" y="3856101"/>
            <a:ext cx="2489010" cy="310943"/>
          </a:xfrm>
          <a:prstGeom prst="rect">
            <a:avLst/>
          </a:prstGeom>
          <a:noFill/>
          <a:ln/>
        </p:spPr>
        <p:txBody>
          <a:bodyPr wrap="none" lIns="0" tIns="0" rIns="0" bIns="0" rtlCol="0" anchor="t"/>
          <a:lstStyle/>
          <a:p>
            <a:pPr marL="0" indent="0" algn="r">
              <a:lnSpc>
                <a:spcPts val="2450"/>
              </a:lnSpc>
              <a:buNone/>
            </a:pPr>
            <a:r>
              <a:rPr lang="en-US" sz="1950" dirty="0">
                <a:solidFill>
                  <a:srgbClr val="FFD9BE"/>
                </a:solidFill>
                <a:latin typeface="Quattrocento" pitchFamily="34" charset="0"/>
                <a:ea typeface="Quattrocento" pitchFamily="34" charset="-122"/>
                <a:cs typeface="Quattrocento" pitchFamily="34" charset="-120"/>
              </a:rPr>
              <a:t>Data Lake</a:t>
            </a:r>
            <a:endParaRPr lang="en-US" sz="1950" dirty="0"/>
          </a:p>
        </p:txBody>
      </p:sp>
      <p:sp>
        <p:nvSpPr>
          <p:cNvPr id="9" name="Text 6"/>
          <p:cNvSpPr/>
          <p:nvPr/>
        </p:nvSpPr>
        <p:spPr>
          <a:xfrm>
            <a:off x="1573000" y="4261079"/>
            <a:ext cx="3244235" cy="234722"/>
          </a:xfrm>
          <a:prstGeom prst="rect">
            <a:avLst/>
          </a:prstGeom>
          <a:noFill/>
          <a:ln/>
        </p:spPr>
        <p:txBody>
          <a:bodyPr wrap="none" lIns="0" tIns="0" rIns="0" bIns="0" rtlCol="0" anchor="t"/>
          <a:lstStyle/>
          <a:p>
            <a:pPr marL="0" indent="0" algn="r">
              <a:lnSpc>
                <a:spcPts val="1800"/>
              </a:lnSpc>
              <a:buNone/>
            </a:pPr>
            <a:r>
              <a:rPr lang="en-US" sz="1650" dirty="0">
                <a:solidFill>
                  <a:srgbClr val="F9EEE7"/>
                </a:solidFill>
                <a:latin typeface="Quattrocento" pitchFamily="34" charset="0"/>
                <a:ea typeface="Quattrocento" pitchFamily="34" charset="-122"/>
                <a:cs typeface="Quattrocento" pitchFamily="34" charset="-120"/>
              </a:rPr>
              <a:t>Store normalized project data</a:t>
            </a:r>
            <a:endParaRPr lang="en-US" sz="1650" dirty="0"/>
          </a:p>
        </p:txBody>
      </p:sp>
      <p:sp>
        <p:nvSpPr>
          <p:cNvPr id="10" name="Text 7"/>
          <p:cNvSpPr/>
          <p:nvPr/>
        </p:nvSpPr>
        <p:spPr>
          <a:xfrm>
            <a:off x="9895170" y="2862848"/>
            <a:ext cx="2489010" cy="310942"/>
          </a:xfrm>
          <a:prstGeom prst="rect">
            <a:avLst/>
          </a:prstGeom>
          <a:noFill/>
          <a:ln/>
        </p:spPr>
        <p:txBody>
          <a:bodyPr wrap="none" lIns="0" tIns="0" rIns="0" bIns="0" rtlCol="0" anchor="t"/>
          <a:lstStyle/>
          <a:p>
            <a:pPr marL="0" indent="0" algn="l">
              <a:lnSpc>
                <a:spcPts val="2450"/>
              </a:lnSpc>
              <a:buNone/>
            </a:pPr>
            <a:r>
              <a:rPr lang="en-US" sz="1950" dirty="0">
                <a:solidFill>
                  <a:srgbClr val="FFD9BE"/>
                </a:solidFill>
                <a:latin typeface="Quattrocento" pitchFamily="34" charset="0"/>
                <a:ea typeface="Quattrocento" pitchFamily="34" charset="-122"/>
                <a:cs typeface="Quattrocento" pitchFamily="34" charset="-120"/>
              </a:rPr>
              <a:t>API Gateway</a:t>
            </a:r>
            <a:endParaRPr lang="en-US" sz="1950" dirty="0"/>
          </a:p>
        </p:txBody>
      </p:sp>
      <p:sp>
        <p:nvSpPr>
          <p:cNvPr id="11" name="Text 8"/>
          <p:cNvSpPr/>
          <p:nvPr/>
        </p:nvSpPr>
        <p:spPr>
          <a:xfrm>
            <a:off x="9895170" y="3267826"/>
            <a:ext cx="3161954" cy="234722"/>
          </a:xfrm>
          <a:prstGeom prst="rect">
            <a:avLst/>
          </a:prstGeom>
          <a:noFill/>
          <a:ln/>
        </p:spPr>
        <p:txBody>
          <a:bodyPr wrap="none" lIns="0" tIns="0" rIns="0" bIns="0" rtlCol="0" anchor="t"/>
          <a:lstStyle/>
          <a:p>
            <a:pPr marL="0" indent="0" algn="l">
              <a:lnSpc>
                <a:spcPts val="1800"/>
              </a:lnSpc>
              <a:buNone/>
            </a:pPr>
            <a:r>
              <a:rPr lang="en-US" sz="1650" dirty="0">
                <a:solidFill>
                  <a:srgbClr val="F9EEE7"/>
                </a:solidFill>
                <a:latin typeface="Quattrocento" pitchFamily="34" charset="0"/>
                <a:ea typeface="Quattrocento" pitchFamily="34" charset="-122"/>
                <a:cs typeface="Quattrocento" pitchFamily="34" charset="-120"/>
              </a:rPr>
              <a:t>Secure role-based client access</a:t>
            </a:r>
            <a:endParaRPr lang="en-US" sz="1650" dirty="0"/>
          </a:p>
        </p:txBody>
      </p:sp>
      <p:sp>
        <p:nvSpPr>
          <p:cNvPr id="12" name="Text 9"/>
          <p:cNvSpPr/>
          <p:nvPr/>
        </p:nvSpPr>
        <p:spPr>
          <a:xfrm>
            <a:off x="2328409" y="2092929"/>
            <a:ext cx="2489011" cy="310943"/>
          </a:xfrm>
          <a:prstGeom prst="rect">
            <a:avLst/>
          </a:prstGeom>
          <a:noFill/>
          <a:ln/>
        </p:spPr>
        <p:txBody>
          <a:bodyPr wrap="none" lIns="0" tIns="0" rIns="0" bIns="0" rtlCol="0" anchor="t"/>
          <a:lstStyle/>
          <a:p>
            <a:pPr marL="0" indent="0" algn="r">
              <a:lnSpc>
                <a:spcPts val="2450"/>
              </a:lnSpc>
              <a:buNone/>
            </a:pPr>
            <a:r>
              <a:rPr lang="en-US" sz="1950" dirty="0">
                <a:solidFill>
                  <a:srgbClr val="FFD9BE"/>
                </a:solidFill>
                <a:latin typeface="Quattrocento" pitchFamily="34" charset="0"/>
                <a:ea typeface="Quattrocento" pitchFamily="34" charset="-122"/>
                <a:cs typeface="Quattrocento" pitchFamily="34" charset="-120"/>
              </a:rPr>
              <a:t>Frontend &amp; Audit</a:t>
            </a:r>
            <a:endParaRPr lang="en-US" sz="1950" dirty="0"/>
          </a:p>
        </p:txBody>
      </p:sp>
      <p:sp>
        <p:nvSpPr>
          <p:cNvPr id="13" name="Text 10"/>
          <p:cNvSpPr/>
          <p:nvPr/>
        </p:nvSpPr>
        <p:spPr>
          <a:xfrm>
            <a:off x="1573184" y="2497908"/>
            <a:ext cx="3244236" cy="234722"/>
          </a:xfrm>
          <a:prstGeom prst="rect">
            <a:avLst/>
          </a:prstGeom>
          <a:noFill/>
          <a:ln/>
        </p:spPr>
        <p:txBody>
          <a:bodyPr wrap="none" lIns="0" tIns="0" rIns="0" bIns="0" rtlCol="0" anchor="t"/>
          <a:lstStyle/>
          <a:p>
            <a:pPr marL="0" indent="0" algn="r">
              <a:lnSpc>
                <a:spcPts val="1800"/>
              </a:lnSpc>
              <a:buNone/>
            </a:pPr>
            <a:r>
              <a:rPr lang="en-US" sz="1650" dirty="0">
                <a:solidFill>
                  <a:srgbClr val="F9EEE7"/>
                </a:solidFill>
                <a:latin typeface="Quattrocento" pitchFamily="34" charset="0"/>
                <a:ea typeface="Quattrocento" pitchFamily="34" charset="-122"/>
                <a:cs typeface="Quattrocento" pitchFamily="34" charset="-120"/>
              </a:rPr>
              <a:t>Client UI and immutable logs</a:t>
            </a:r>
            <a:endParaRPr lang="en-US" sz="1650" dirty="0"/>
          </a:p>
        </p:txBody>
      </p:sp>
      <p:sp>
        <p:nvSpPr>
          <p:cNvPr id="14" name="Text 11"/>
          <p:cNvSpPr/>
          <p:nvPr/>
        </p:nvSpPr>
        <p:spPr>
          <a:xfrm>
            <a:off x="1288375" y="7179112"/>
            <a:ext cx="12053649" cy="527209"/>
          </a:xfrm>
          <a:prstGeom prst="rect">
            <a:avLst/>
          </a:prstGeom>
          <a:noFill/>
          <a:ln/>
        </p:spPr>
        <p:txBody>
          <a:bodyPr wrap="square" lIns="0" tIns="0" rIns="0" bIns="0" rtlCol="0" anchor="t"/>
          <a:lstStyle/>
          <a:p>
            <a:pPr marL="0" indent="0" algn="l">
              <a:lnSpc>
                <a:spcPts val="2050"/>
              </a:lnSpc>
              <a:buNone/>
            </a:pPr>
            <a:endParaRPr lang="en-US" sz="1450" dirty="0"/>
          </a:p>
        </p:txBody>
      </p:sp>
      <p:pic>
        <p:nvPicPr>
          <p:cNvPr id="15" name="Picture 14"/>
          <p:cNvPicPr>
            <a:picLocks noChangeAspect="1"/>
          </p:cNvPicPr>
          <p:nvPr/>
        </p:nvPicPr>
        <p:blipFill>
          <a:blip r:embed="rId4"/>
          <a:stretch>
            <a:fillRect/>
          </a:stretch>
        </p:blipFill>
        <p:spPr>
          <a:xfrm>
            <a:off x="12478325" y="7784553"/>
            <a:ext cx="2152075" cy="44504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TotalTime>
  <Words>953</Words>
  <Application>Microsoft Office PowerPoint</Application>
  <PresentationFormat>Custom</PresentationFormat>
  <Paragraphs>133</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Quattrocento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Abishek M</cp:lastModifiedBy>
  <cp:revision>14</cp:revision>
  <dcterms:created xsi:type="dcterms:W3CDTF">2026-02-09T16:03:54Z</dcterms:created>
  <dcterms:modified xsi:type="dcterms:W3CDTF">2026-02-09T19:40:00Z</dcterms:modified>
</cp:coreProperties>
</file>